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8" r:id="rId9"/>
    <p:sldId id="269" r:id="rId10"/>
    <p:sldId id="270" r:id="rId11"/>
    <p:sldId id="271" r:id="rId12"/>
    <p:sldId id="263" r:id="rId13"/>
    <p:sldId id="265" r:id="rId14"/>
    <p:sldId id="266" r:id="rId15"/>
    <p:sldId id="267" r:id="rId16"/>
    <p:sldId id="264" r:id="rId17"/>
    <p:sldId id="272" r:id="rId18"/>
    <p:sldId id="273" r:id="rId19"/>
    <p:sldId id="274" r:id="rId20"/>
    <p:sldId id="275" r:id="rId21"/>
    <p:sldId id="276" r:id="rId22"/>
    <p:sldId id="277" r:id="rId23"/>
    <p:sldId id="278" r:id="rId24"/>
    <p:sldId id="280" r:id="rId25"/>
    <p:sldId id="279"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jwyasNsok0eh5INbsw6Z+UDZtS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customschemas.google.com/relationships/presentationmetadata" Target="meta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7e6e0a8c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17e6e0a8c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7e6e0a8c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7e6e0a8c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16669a8f3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6669a8f3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6669a8f3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6669a8f3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7e6e0a8c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7e6e0a8c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7e6e0a8c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7e6e0a8c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6669a8f3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6669a8f3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17e6e0a8c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17e6e0a8c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17e6e0a8c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17e6e0a8c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17e6e0a8ca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17e6e0a8c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6669a8f3e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6669a8f3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7e6e0a8ca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7e6e0a8c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7e6e0a8c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7e6e0a8c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7e6e0a8ca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7e6e0a8c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7e6e0a8ca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7e6e0a8c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7e6e0a8c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7e6e0a8c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729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6669a8f3e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6669a8f3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7e6e0a8c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7e6e0a8c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6669a8f3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6669a8f3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7e6e0a8c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7e6e0a8c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16669a8f3e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16669a8f3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7e6e0a8c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7e6e0a8c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7e6e0a8c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7e6e0a8c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
        <p:cNvGrpSpPr/>
        <p:nvPr/>
      </p:nvGrpSpPr>
      <p:grpSpPr>
        <a:xfrm>
          <a:off x="0" y="0"/>
          <a:ext cx="0" cy="0"/>
          <a:chOff x="0" y="0"/>
          <a:chExt cx="0" cy="0"/>
        </a:xfrm>
      </p:grpSpPr>
      <p:sp>
        <p:nvSpPr>
          <p:cNvPr id="14" name="Google Shape;1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6" name="Google Shape;1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7" name="Google Shape;1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8.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6.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5.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haif95"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scikit-learn.org/stable/modules/generated/sklearn.manifold.TSNE.html" TargetMode="External"/><Relationship Id="rId4" Type="http://schemas.openxmlformats.org/officeDocument/2006/relationships/hyperlink" Target="https://scikit-learn.org/stable/modules/classes.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0" y="744575"/>
            <a:ext cx="8520600" cy="15249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00000"/>
              <a:buNone/>
            </a:pPr>
            <a:r>
              <a:rPr lang="en"/>
              <a:t>Artificial Intelligence in Fintech Quiz (3)</a:t>
            </a:r>
            <a:endParaRPr/>
          </a:p>
        </p:txBody>
      </p:sp>
      <p:sp>
        <p:nvSpPr>
          <p:cNvPr id="55" name="Google Shape;55;p1"/>
          <p:cNvSpPr txBox="1">
            <a:spLocks noGrp="1"/>
          </p:cNvSpPr>
          <p:nvPr>
            <p:ph type="subTitle" idx="1"/>
          </p:nvPr>
        </p:nvSpPr>
        <p:spPr>
          <a:xfrm>
            <a:off x="311700" y="2834125"/>
            <a:ext cx="8520600" cy="17184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
              <a:t>Shaif Chowdhury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117e6e0a8ca_0_94"/>
          <p:cNvSpPr txBox="1">
            <a:spLocks noGrp="1"/>
          </p:cNvSpPr>
          <p:nvPr>
            <p:ph type="title"/>
          </p:nvPr>
        </p:nvSpPr>
        <p:spPr>
          <a:xfrm>
            <a:off x="311700" y="119875"/>
            <a:ext cx="8520600" cy="8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B.Different Distance Function</a:t>
            </a:r>
            <a:endParaRPr sz="1800" dirty="0"/>
          </a:p>
          <a:p>
            <a:pPr marL="457200" lvl="0" indent="-388620" algn="l" rtl="0">
              <a:spcBef>
                <a:spcPts val="0"/>
              </a:spcBef>
              <a:spcAft>
                <a:spcPts val="0"/>
              </a:spcAft>
              <a:buSzPct val="100000"/>
              <a:buAutoNum type="arabicPeriod"/>
            </a:pPr>
            <a:r>
              <a:rPr lang="en" sz="1100" dirty="0"/>
              <a:t>Cosine  			    2. Correlation</a:t>
            </a:r>
            <a:br>
              <a:rPr lang="en" sz="1100" dirty="0"/>
            </a:br>
            <a:r>
              <a:rPr lang="en" sz="1100" dirty="0"/>
              <a:t>The plot depends on the distance metric used. Cosine and correlation are very similar and create similar result</a:t>
            </a:r>
            <a:endParaRPr sz="1100" dirty="0"/>
          </a:p>
          <a:p>
            <a:pPr marL="0" lvl="0" indent="0" algn="l" rtl="0">
              <a:spcBef>
                <a:spcPts val="0"/>
              </a:spcBef>
              <a:spcAft>
                <a:spcPts val="0"/>
              </a:spcAft>
              <a:buNone/>
            </a:pPr>
            <a:endParaRPr sz="1800" dirty="0"/>
          </a:p>
        </p:txBody>
      </p:sp>
      <p:sp>
        <p:nvSpPr>
          <p:cNvPr id="166" name="Google Shape;166;g117e6e0a8ca_0_9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67" name="Google Shape;167;g117e6e0a8ca_0_94"/>
          <p:cNvPicPr preferRelativeResize="0"/>
          <p:nvPr/>
        </p:nvPicPr>
        <p:blipFill>
          <a:blip r:embed="rId3">
            <a:alphaModFix/>
          </a:blip>
          <a:stretch>
            <a:fillRect/>
          </a:stretch>
        </p:blipFill>
        <p:spPr>
          <a:xfrm>
            <a:off x="213625" y="1198700"/>
            <a:ext cx="3251700" cy="3824926"/>
          </a:xfrm>
          <a:prstGeom prst="rect">
            <a:avLst/>
          </a:prstGeom>
          <a:noFill/>
          <a:ln>
            <a:noFill/>
          </a:ln>
        </p:spPr>
      </p:pic>
      <p:pic>
        <p:nvPicPr>
          <p:cNvPr id="168" name="Google Shape;168;g117e6e0a8ca_0_94"/>
          <p:cNvPicPr preferRelativeResize="0"/>
          <p:nvPr/>
        </p:nvPicPr>
        <p:blipFill>
          <a:blip r:embed="rId4">
            <a:alphaModFix/>
          </a:blip>
          <a:stretch>
            <a:fillRect/>
          </a:stretch>
        </p:blipFill>
        <p:spPr>
          <a:xfrm>
            <a:off x="3570075" y="1198700"/>
            <a:ext cx="3513125" cy="3602350"/>
          </a:xfrm>
          <a:prstGeom prst="rect">
            <a:avLst/>
          </a:prstGeom>
          <a:noFill/>
          <a:ln>
            <a:noFill/>
          </a:ln>
        </p:spPr>
      </p:pic>
      <p:sp>
        <p:nvSpPr>
          <p:cNvPr id="169" name="Google Shape;169;g117e6e0a8ca_0_94"/>
          <p:cNvSpPr txBox="1">
            <a:spLocks noGrp="1"/>
          </p:cNvSpPr>
          <p:nvPr>
            <p:ph type="body" idx="2"/>
          </p:nvPr>
        </p:nvSpPr>
        <p:spPr>
          <a:xfrm>
            <a:off x="6985125" y="1152475"/>
            <a:ext cx="2070600" cy="34164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l = dt1.UpDown</a:t>
            </a:r>
            <a:endParaRPr/>
          </a:p>
          <a:p>
            <a:pPr marL="0" lvl="0" indent="0" algn="l" rtl="0">
              <a:spcBef>
                <a:spcPts val="0"/>
              </a:spcBef>
              <a:spcAft>
                <a:spcPts val="0"/>
              </a:spcAft>
              <a:buClr>
                <a:schemeClr val="dk1"/>
              </a:buClr>
              <a:buSzPct val="78571"/>
              <a:buFont typeface="Arial"/>
              <a:buNone/>
            </a:pPr>
            <a:r>
              <a:rPr lang="en"/>
              <a:t>xt = dt1.drop(['Date'], axis = 1)</a:t>
            </a:r>
            <a:endParaRPr/>
          </a:p>
          <a:p>
            <a:pPr marL="0" lvl="0" indent="0" algn="l" rtl="0">
              <a:spcBef>
                <a:spcPts val="0"/>
              </a:spcBef>
              <a:spcAft>
                <a:spcPts val="0"/>
              </a:spcAft>
              <a:buClr>
                <a:schemeClr val="dk1"/>
              </a:buClr>
              <a:buSzPct val="78571"/>
              <a:buFont typeface="Arial"/>
              <a:buNone/>
            </a:pPr>
            <a:r>
              <a:rPr lang="en"/>
              <a:t>xt = xt.drop(['UpDown'], axis = 1)</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s_data = StandardScaler().fit_transform(xt)</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model = TSNE(n_components = 2 , perplexity=40.0, random_state = 0 , metric='correlation')</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tsne_data = model.fit_transform(s_data)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tsne_data = np.vstack((tsne_data.T, l)).T</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tsne_df = pd.DataFrame(data = tsne_data,columns =("Dim_1", "Dim_2", "label"))</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Ploting the result of tsne</a:t>
            </a:r>
            <a:endParaRPr/>
          </a:p>
          <a:p>
            <a:pPr marL="0" lvl="0" indent="0" algn="l" rtl="0">
              <a:spcBef>
                <a:spcPts val="0"/>
              </a:spcBef>
              <a:spcAft>
                <a:spcPts val="0"/>
              </a:spcAft>
              <a:buClr>
                <a:schemeClr val="dk1"/>
              </a:buClr>
              <a:buSzPct val="78571"/>
              <a:buFont typeface="Arial"/>
              <a:buNone/>
            </a:pPr>
            <a:r>
              <a:rPr lang="en"/>
              <a:t>sn.FacetGrid(tsne_df, hue ="label", size = 6).map(plt.scatter, 'Dim_1', 'Dim_2').add_legend()</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plt.show()</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117e6e0a8ca_0_30"/>
          <p:cNvSpPr txBox="1">
            <a:spLocks noGrp="1"/>
          </p:cNvSpPr>
          <p:nvPr>
            <p:ph type="title"/>
          </p:nvPr>
        </p:nvSpPr>
        <p:spPr>
          <a:xfrm>
            <a:off x="250650" y="248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 PCA Feature Importance</a:t>
            </a:r>
            <a:endParaRPr dirty="0"/>
          </a:p>
        </p:txBody>
      </p:sp>
      <p:sp>
        <p:nvSpPr>
          <p:cNvPr id="175" name="Google Shape;175;g117e6e0a8ca_0_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graphicFrame>
        <p:nvGraphicFramePr>
          <p:cNvPr id="2" name="Object 1">
            <a:extLst>
              <a:ext uri="{FF2B5EF4-FFF2-40B4-BE49-F238E27FC236}">
                <a16:creationId xmlns:a16="http://schemas.microsoft.com/office/drawing/2014/main" id="{E314F33F-4C64-40B4-A20B-035CC25714A3}"/>
              </a:ext>
            </a:extLst>
          </p:cNvPr>
          <p:cNvGraphicFramePr>
            <a:graphicFrameLocks noChangeAspect="1"/>
          </p:cNvGraphicFramePr>
          <p:nvPr>
            <p:extLst>
              <p:ext uri="{D42A27DB-BD31-4B8C-83A1-F6EECF244321}">
                <p14:modId xmlns:p14="http://schemas.microsoft.com/office/powerpoint/2010/main" val="2385183509"/>
              </p:ext>
            </p:extLst>
          </p:nvPr>
        </p:nvGraphicFramePr>
        <p:xfrm>
          <a:off x="167550" y="821575"/>
          <a:ext cx="8686800" cy="3994150"/>
        </p:xfrm>
        <a:graphic>
          <a:graphicData uri="http://schemas.openxmlformats.org/presentationml/2006/ole">
            <mc:AlternateContent xmlns:mc="http://schemas.openxmlformats.org/markup-compatibility/2006">
              <mc:Choice xmlns:v="urn:schemas-microsoft-com:vml" Requires="v">
                <p:oleObj spid="_x0000_s3075" name="Bitmap Image" r:id="rId4" imgW="10370880" imgH="4777920" progId="Paint.Picture">
                  <p:embed/>
                </p:oleObj>
              </mc:Choice>
              <mc:Fallback>
                <p:oleObj name="Bitmap Image" r:id="rId4" imgW="10370880" imgH="4777920" progId="Paint.Picture">
                  <p:embed/>
                  <p:pic>
                    <p:nvPicPr>
                      <p:cNvPr id="0" name=""/>
                      <p:cNvPicPr/>
                      <p:nvPr/>
                    </p:nvPicPr>
                    <p:blipFill>
                      <a:blip r:embed="rId5"/>
                      <a:stretch>
                        <a:fillRect/>
                      </a:stretch>
                    </p:blipFill>
                    <p:spPr>
                      <a:xfrm>
                        <a:off x="167550" y="821575"/>
                        <a:ext cx="8686800" cy="399415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16669a8f3e_0_90"/>
          <p:cNvSpPr txBox="1">
            <a:spLocks noGrp="1"/>
          </p:cNvSpPr>
          <p:nvPr>
            <p:ph type="title"/>
          </p:nvPr>
        </p:nvSpPr>
        <p:spPr>
          <a:xfrm>
            <a:off x="257225" y="1399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920"/>
              <a:t>C. Vehicle  PCA : VCR, BiPlot, Parallel Plot</a:t>
            </a:r>
            <a:endParaRPr sz="1920"/>
          </a:p>
        </p:txBody>
      </p:sp>
      <p:sp>
        <p:nvSpPr>
          <p:cNvPr id="109" name="Google Shape;109;g116669a8f3e_0_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10" name="Google Shape;110;g116669a8f3e_0_90"/>
          <p:cNvPicPr preferRelativeResize="0"/>
          <p:nvPr/>
        </p:nvPicPr>
        <p:blipFill>
          <a:blip r:embed="rId3">
            <a:alphaModFix/>
          </a:blip>
          <a:stretch>
            <a:fillRect/>
          </a:stretch>
        </p:blipFill>
        <p:spPr>
          <a:xfrm>
            <a:off x="369225" y="712600"/>
            <a:ext cx="3107000" cy="1619400"/>
          </a:xfrm>
          <a:prstGeom prst="rect">
            <a:avLst/>
          </a:prstGeom>
          <a:noFill/>
          <a:ln>
            <a:noFill/>
          </a:ln>
        </p:spPr>
      </p:pic>
      <p:pic>
        <p:nvPicPr>
          <p:cNvPr id="111" name="Google Shape;111;g116669a8f3e_0_90"/>
          <p:cNvPicPr preferRelativeResize="0"/>
          <p:nvPr/>
        </p:nvPicPr>
        <p:blipFill>
          <a:blip r:embed="rId4">
            <a:alphaModFix/>
          </a:blip>
          <a:stretch>
            <a:fillRect/>
          </a:stretch>
        </p:blipFill>
        <p:spPr>
          <a:xfrm>
            <a:off x="5208875" y="200975"/>
            <a:ext cx="3935124" cy="3514675"/>
          </a:xfrm>
          <a:prstGeom prst="rect">
            <a:avLst/>
          </a:prstGeom>
          <a:noFill/>
          <a:ln>
            <a:noFill/>
          </a:ln>
        </p:spPr>
      </p:pic>
      <p:pic>
        <p:nvPicPr>
          <p:cNvPr id="112" name="Google Shape;112;g116669a8f3e_0_90"/>
          <p:cNvPicPr preferRelativeResize="0"/>
          <p:nvPr/>
        </p:nvPicPr>
        <p:blipFill>
          <a:blip r:embed="rId5">
            <a:alphaModFix/>
          </a:blip>
          <a:stretch>
            <a:fillRect/>
          </a:stretch>
        </p:blipFill>
        <p:spPr>
          <a:xfrm>
            <a:off x="95650" y="2408300"/>
            <a:ext cx="5265799" cy="2544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16669a8f3e_0_100"/>
          <p:cNvSpPr txBox="1">
            <a:spLocks noGrp="1"/>
          </p:cNvSpPr>
          <p:nvPr>
            <p:ph type="title"/>
          </p:nvPr>
        </p:nvSpPr>
        <p:spPr>
          <a:xfrm>
            <a:off x="311700" y="197338"/>
            <a:ext cx="8520600" cy="15348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 Ranking : PCA              NSVA                          TSNE</a:t>
            </a:r>
            <a:br>
              <a:rPr lang="en" sz="1600" dirty="0"/>
            </a:br>
            <a:br>
              <a:rPr lang="en" sz="1600" dirty="0"/>
            </a:br>
            <a:r>
              <a:rPr lang="en" sz="1600" dirty="0"/>
              <a:t>TSNE would be better at ranking the outliers, but the results depend a lot on the value of perpelexity. (40 in this case)</a:t>
            </a:r>
            <a:br>
              <a:rPr lang="en" sz="1600" dirty="0"/>
            </a:br>
            <a:endParaRPr sz="1600" dirty="0"/>
          </a:p>
        </p:txBody>
      </p:sp>
      <p:sp>
        <p:nvSpPr>
          <p:cNvPr id="125" name="Google Shape;125;g116669a8f3e_0_100"/>
          <p:cNvSpPr txBox="1">
            <a:spLocks noGrp="1"/>
          </p:cNvSpPr>
          <p:nvPr>
            <p:ph type="body" idx="1"/>
          </p:nvPr>
        </p:nvSpPr>
        <p:spPr>
          <a:xfrm>
            <a:off x="311700" y="1667997"/>
            <a:ext cx="8520600" cy="290087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p:txBody>
      </p:sp>
      <p:pic>
        <p:nvPicPr>
          <p:cNvPr id="126" name="Google Shape;126;g116669a8f3e_0_100"/>
          <p:cNvPicPr preferRelativeResize="0"/>
          <p:nvPr/>
        </p:nvPicPr>
        <p:blipFill>
          <a:blip r:embed="rId3">
            <a:alphaModFix/>
          </a:blip>
          <a:stretch>
            <a:fillRect/>
          </a:stretch>
        </p:blipFill>
        <p:spPr>
          <a:xfrm>
            <a:off x="53286" y="1962659"/>
            <a:ext cx="2805050" cy="2900876"/>
          </a:xfrm>
          <a:prstGeom prst="rect">
            <a:avLst/>
          </a:prstGeom>
          <a:noFill/>
          <a:ln>
            <a:noFill/>
          </a:ln>
        </p:spPr>
      </p:pic>
      <p:pic>
        <p:nvPicPr>
          <p:cNvPr id="127" name="Google Shape;127;g116669a8f3e_0_100"/>
          <p:cNvPicPr preferRelativeResize="0"/>
          <p:nvPr/>
        </p:nvPicPr>
        <p:blipFill>
          <a:blip r:embed="rId4">
            <a:alphaModFix/>
          </a:blip>
          <a:stretch>
            <a:fillRect/>
          </a:stretch>
        </p:blipFill>
        <p:spPr>
          <a:xfrm>
            <a:off x="2936261" y="1962659"/>
            <a:ext cx="2805050" cy="2983502"/>
          </a:xfrm>
          <a:prstGeom prst="rect">
            <a:avLst/>
          </a:prstGeom>
          <a:noFill/>
          <a:ln>
            <a:noFill/>
          </a:ln>
        </p:spPr>
      </p:pic>
      <p:pic>
        <p:nvPicPr>
          <p:cNvPr id="128" name="Google Shape;128;g116669a8f3e_0_100"/>
          <p:cNvPicPr preferRelativeResize="0"/>
          <p:nvPr/>
        </p:nvPicPr>
        <p:blipFill>
          <a:blip r:embed="rId5">
            <a:alphaModFix/>
          </a:blip>
          <a:stretch>
            <a:fillRect/>
          </a:stretch>
        </p:blipFill>
        <p:spPr>
          <a:xfrm>
            <a:off x="5888968" y="1962659"/>
            <a:ext cx="2992551" cy="31210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117e6e0a8ca_0_88"/>
          <p:cNvSpPr txBox="1">
            <a:spLocks noGrp="1"/>
          </p:cNvSpPr>
          <p:nvPr>
            <p:ph type="title"/>
          </p:nvPr>
        </p:nvSpPr>
        <p:spPr>
          <a:xfrm>
            <a:off x="148250" y="63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 Vehicle Data :  PCA plot 3D</a:t>
            </a:r>
            <a:br>
              <a:rPr lang="en" dirty="0"/>
            </a:br>
            <a:br>
              <a:rPr lang="en" dirty="0"/>
            </a:br>
            <a:endParaRPr dirty="0"/>
          </a:p>
        </p:txBody>
      </p:sp>
      <p:sp>
        <p:nvSpPr>
          <p:cNvPr id="134" name="Google Shape;134;g117e6e0a8ca_0_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p:txBody>
      </p:sp>
      <p:graphicFrame>
        <p:nvGraphicFramePr>
          <p:cNvPr id="2" name="Object 1">
            <a:extLst>
              <a:ext uri="{FF2B5EF4-FFF2-40B4-BE49-F238E27FC236}">
                <a16:creationId xmlns:a16="http://schemas.microsoft.com/office/drawing/2014/main" id="{6BB4B69B-69E7-482C-9A69-B31248BF0DEE}"/>
              </a:ext>
            </a:extLst>
          </p:cNvPr>
          <p:cNvGraphicFramePr>
            <a:graphicFrameLocks noChangeAspect="1"/>
          </p:cNvGraphicFramePr>
          <p:nvPr>
            <p:extLst>
              <p:ext uri="{D42A27DB-BD31-4B8C-83A1-F6EECF244321}">
                <p14:modId xmlns:p14="http://schemas.microsoft.com/office/powerpoint/2010/main" val="3367492610"/>
              </p:ext>
            </p:extLst>
          </p:nvPr>
        </p:nvGraphicFramePr>
        <p:xfrm>
          <a:off x="311700" y="1205315"/>
          <a:ext cx="3717607" cy="3687360"/>
        </p:xfrm>
        <a:graphic>
          <a:graphicData uri="http://schemas.openxmlformats.org/presentationml/2006/ole">
            <mc:AlternateContent xmlns:mc="http://schemas.openxmlformats.org/markup-compatibility/2006">
              <mc:Choice xmlns:v="urn:schemas-microsoft-com:vml" Requires="v">
                <p:oleObj spid="_x0000_s4100" name="Bitmap Image" r:id="rId4" imgW="6545520" imgH="6515280" progId="Paint.Picture">
                  <p:embed/>
                </p:oleObj>
              </mc:Choice>
              <mc:Fallback>
                <p:oleObj name="Bitmap Image" r:id="rId4" imgW="6545520" imgH="6515280" progId="Paint.Picture">
                  <p:embed/>
                  <p:pic>
                    <p:nvPicPr>
                      <p:cNvPr id="0" name=""/>
                      <p:cNvPicPr/>
                      <p:nvPr/>
                    </p:nvPicPr>
                    <p:blipFill>
                      <a:blip r:embed="rId5"/>
                      <a:stretch>
                        <a:fillRect/>
                      </a:stretch>
                    </p:blipFill>
                    <p:spPr>
                      <a:xfrm>
                        <a:off x="311700" y="1205315"/>
                        <a:ext cx="3717607" cy="368736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BABB2D33-0134-451F-8719-03171FB87632}"/>
              </a:ext>
            </a:extLst>
          </p:cNvPr>
          <p:cNvGraphicFramePr>
            <a:graphicFrameLocks noChangeAspect="1"/>
          </p:cNvGraphicFramePr>
          <p:nvPr>
            <p:extLst>
              <p:ext uri="{D42A27DB-BD31-4B8C-83A1-F6EECF244321}">
                <p14:modId xmlns:p14="http://schemas.microsoft.com/office/powerpoint/2010/main" val="3660379406"/>
              </p:ext>
            </p:extLst>
          </p:nvPr>
        </p:nvGraphicFramePr>
        <p:xfrm>
          <a:off x="4920111" y="1314375"/>
          <a:ext cx="3635583" cy="3416400"/>
        </p:xfrm>
        <a:graphic>
          <a:graphicData uri="http://schemas.openxmlformats.org/presentationml/2006/ole">
            <mc:AlternateContent xmlns:mc="http://schemas.openxmlformats.org/markup-compatibility/2006">
              <mc:Choice xmlns:v="urn:schemas-microsoft-com:vml" Requires="v">
                <p:oleObj spid="_x0000_s4101" name="Bitmap Image" r:id="rId6" imgW="5783760" imgH="5448240" progId="Paint.Picture">
                  <p:embed/>
                </p:oleObj>
              </mc:Choice>
              <mc:Fallback>
                <p:oleObj name="Bitmap Image" r:id="rId6" imgW="5783760" imgH="5448240" progId="Paint.Picture">
                  <p:embed/>
                  <p:pic>
                    <p:nvPicPr>
                      <p:cNvPr id="0" name=""/>
                      <p:cNvPicPr/>
                      <p:nvPr/>
                    </p:nvPicPr>
                    <p:blipFill>
                      <a:blip r:embed="rId7"/>
                      <a:stretch>
                        <a:fillRect/>
                      </a:stretch>
                    </p:blipFill>
                    <p:spPr>
                      <a:xfrm>
                        <a:off x="4920111" y="1314375"/>
                        <a:ext cx="3635583" cy="3416400"/>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117e6e0a8ca_0_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 Vehicle Data TSNE</a:t>
            </a:r>
            <a:endParaRPr dirty="0"/>
          </a:p>
        </p:txBody>
      </p:sp>
      <p:sp>
        <p:nvSpPr>
          <p:cNvPr id="141" name="Google Shape;141;g117e6e0a8ca_0_1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42" name="Google Shape;142;g117e6e0a8ca_0_128"/>
          <p:cNvPicPr preferRelativeResize="0"/>
          <p:nvPr/>
        </p:nvPicPr>
        <p:blipFill>
          <a:blip r:embed="rId3">
            <a:alphaModFix/>
          </a:blip>
          <a:stretch>
            <a:fillRect/>
          </a:stretch>
        </p:blipFill>
        <p:spPr>
          <a:xfrm>
            <a:off x="311700" y="1084575"/>
            <a:ext cx="4626500" cy="4058925"/>
          </a:xfrm>
          <a:prstGeom prst="rect">
            <a:avLst/>
          </a:prstGeom>
          <a:noFill/>
          <a:ln>
            <a:noFill/>
          </a:ln>
        </p:spPr>
      </p:pic>
      <p:sp>
        <p:nvSpPr>
          <p:cNvPr id="143" name="Google Shape;143;g117e6e0a8ca_0_1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None/>
            </a:pPr>
            <a:r>
              <a:rPr lang="en"/>
              <a:t>dt1 = VC_df</a:t>
            </a:r>
            <a:endParaRPr/>
          </a:p>
          <a:p>
            <a:pPr marL="0" lvl="0" indent="0" algn="l" rtl="0">
              <a:spcBef>
                <a:spcPts val="0"/>
              </a:spcBef>
              <a:spcAft>
                <a:spcPts val="0"/>
              </a:spcAft>
              <a:buNone/>
            </a:pPr>
            <a:r>
              <a:rPr lang="en"/>
              <a:t>dt1["Type"] = np.where(dt1["Sports"]==1,"Sports","Other")</a:t>
            </a:r>
            <a:endParaRPr/>
          </a:p>
          <a:p>
            <a:pPr marL="0" lvl="0" indent="0" algn="l" rtl="0">
              <a:spcBef>
                <a:spcPts val="0"/>
              </a:spcBef>
              <a:spcAft>
                <a:spcPts val="0"/>
              </a:spcAft>
              <a:buNone/>
            </a:pPr>
            <a:r>
              <a:rPr lang="en"/>
              <a:t>dt1["Type"] = np.where(dt1["SUV"]==1,"SUV",dt1["Type"])</a:t>
            </a:r>
            <a:endParaRPr/>
          </a:p>
          <a:p>
            <a:pPr marL="0" lvl="0" indent="0" algn="l" rtl="0">
              <a:spcBef>
                <a:spcPts val="0"/>
              </a:spcBef>
              <a:spcAft>
                <a:spcPts val="0"/>
              </a:spcAft>
              <a:buNone/>
            </a:pPr>
            <a:r>
              <a:rPr lang="en"/>
              <a:t>dt1["Type"] = np.where(dt1["SUV"]==1,"Wagon",dt1["Type"])</a:t>
            </a:r>
            <a:endParaRPr/>
          </a:p>
          <a:p>
            <a:pPr marL="0" lvl="0" indent="0" algn="l" rtl="0">
              <a:spcBef>
                <a:spcPts val="0"/>
              </a:spcBef>
              <a:spcAft>
                <a:spcPts val="0"/>
              </a:spcAft>
              <a:buNone/>
            </a:pPr>
            <a:r>
              <a:rPr lang="en"/>
              <a:t>dt1["Type"] = np.where(dt1["Minivan"]==1,"Minivan",dt1["Type"])</a:t>
            </a:r>
            <a:endParaRPr/>
          </a:p>
          <a:p>
            <a:pPr marL="0" lvl="0" indent="0" algn="l" rtl="0">
              <a:spcBef>
                <a:spcPts val="0"/>
              </a:spcBef>
              <a:spcAft>
                <a:spcPts val="0"/>
              </a:spcAft>
              <a:buNone/>
            </a:pPr>
            <a:r>
              <a:rPr lang="en"/>
              <a:t>dt1["Type"] = np.where(dt1["Pickup"]==1,"Pickup",dt1["Type"])</a:t>
            </a:r>
            <a:endParaRPr/>
          </a:p>
          <a:p>
            <a:pPr marL="0" lvl="0" indent="0" algn="l" rtl="0">
              <a:spcBef>
                <a:spcPts val="0"/>
              </a:spcBef>
              <a:spcAft>
                <a:spcPts val="0"/>
              </a:spcAft>
              <a:buNone/>
            </a:pPr>
            <a:r>
              <a:rPr lang="en"/>
              <a:t>dt1["Type"] = np.where(dt1["AWD"]==1,"AWD",dt1["Type"])</a:t>
            </a:r>
            <a:endParaRPr/>
          </a:p>
          <a:p>
            <a:pPr marL="0" lvl="0" indent="0" algn="l" rtl="0">
              <a:spcBef>
                <a:spcPts val="0"/>
              </a:spcBef>
              <a:spcAft>
                <a:spcPts val="0"/>
              </a:spcAft>
              <a:buNone/>
            </a:pPr>
            <a:r>
              <a:rPr lang="en"/>
              <a:t>dt1["Type"] = np.where(dt1["RWD"]==1,"Minivan",dt1["Type"])</a:t>
            </a:r>
            <a:endParaRPr/>
          </a:p>
          <a:p>
            <a:pPr marL="0" lvl="0" indent="0" algn="l" rtl="0">
              <a:spcBef>
                <a:spcPts val="0"/>
              </a:spcBef>
              <a:spcAft>
                <a:spcPts val="0"/>
              </a:spcAft>
              <a:buNone/>
            </a:pPr>
            <a:r>
              <a:rPr lang="en"/>
              <a:t>dt1.head(2)</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data = dt1</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l = data.Type</a:t>
            </a:r>
            <a:endParaRPr/>
          </a:p>
          <a:p>
            <a:pPr marL="0" lvl="0" indent="0" algn="l" rtl="0">
              <a:spcBef>
                <a:spcPts val="0"/>
              </a:spcBef>
              <a:spcAft>
                <a:spcPts val="0"/>
              </a:spcAft>
              <a:buClr>
                <a:schemeClr val="dk1"/>
              </a:buClr>
              <a:buSzPct val="78571"/>
              <a:buFont typeface="Arial"/>
              <a:buNone/>
            </a:pPr>
            <a:r>
              <a:rPr lang="en"/>
              <a:t>data = data.drop(['Type'], axis = 1)</a:t>
            </a:r>
            <a:endParaRPr/>
          </a:p>
          <a:p>
            <a:pPr marL="0" lvl="0" indent="0" algn="l" rtl="0">
              <a:spcBef>
                <a:spcPts val="0"/>
              </a:spcBef>
              <a:spcAft>
                <a:spcPts val="0"/>
              </a:spcAft>
              <a:buClr>
                <a:schemeClr val="dk1"/>
              </a:buClr>
              <a:buSzPct val="78571"/>
              <a:buFont typeface="Arial"/>
              <a:buNone/>
            </a:pPr>
            <a:r>
              <a:rPr lang="en"/>
              <a:t>s_data = StandardScaler().fit_transform(data)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model = TSNE(n_components = 2 , perplexity=20.0, random_state = 0)</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tsne_data = model.fit_transform(s_data)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tsne_data = np.vstack((tsne_data.T, l)).T</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tsne_df = pd.DataFrame(data = tsne_data,columns =("Dim_1", "Dim_2", "label"))</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Ploting the result of tsne</a:t>
            </a:r>
            <a:endParaRPr/>
          </a:p>
          <a:p>
            <a:pPr marL="0" lvl="0" indent="0" algn="l" rtl="0">
              <a:spcBef>
                <a:spcPts val="0"/>
              </a:spcBef>
              <a:spcAft>
                <a:spcPts val="0"/>
              </a:spcAft>
              <a:buClr>
                <a:schemeClr val="dk1"/>
              </a:buClr>
              <a:buSzPct val="78571"/>
              <a:buFont typeface="Arial"/>
              <a:buNone/>
            </a:pPr>
            <a:r>
              <a:rPr lang="en"/>
              <a:t>sn.FacetGrid(tsne_df, hue ="label", size = 6).map(plt.scatter, 'Dim_1', 'Dim_2').add_legend()</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plt.show()</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16669a8f3e_0_95"/>
          <p:cNvSpPr txBox="1">
            <a:spLocks noGrp="1"/>
          </p:cNvSpPr>
          <p:nvPr>
            <p:ph type="title"/>
          </p:nvPr>
        </p:nvSpPr>
        <p:spPr>
          <a:xfrm>
            <a:off x="311700" y="96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 Vehicle   PCA feature Importance</a:t>
            </a:r>
            <a:endParaRPr dirty="0"/>
          </a:p>
          <a:p>
            <a:pPr marL="0" lvl="0" indent="0" algn="l" rtl="0">
              <a:spcBef>
                <a:spcPts val="0"/>
              </a:spcBef>
              <a:spcAft>
                <a:spcPts val="0"/>
              </a:spcAft>
              <a:buNone/>
            </a:pPr>
            <a:r>
              <a:rPr lang="en" dirty="0"/>
              <a:t> </a:t>
            </a:r>
            <a:endParaRPr dirty="0"/>
          </a:p>
        </p:txBody>
      </p:sp>
      <p:sp>
        <p:nvSpPr>
          <p:cNvPr id="118" name="Google Shape;118;g116669a8f3e_0_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19" name="Google Shape;119;g116669a8f3e_0_95"/>
          <p:cNvPicPr preferRelativeResize="0"/>
          <p:nvPr/>
        </p:nvPicPr>
        <p:blipFill>
          <a:blip r:embed="rId3">
            <a:alphaModFix/>
          </a:blip>
          <a:stretch>
            <a:fillRect/>
          </a:stretch>
        </p:blipFill>
        <p:spPr>
          <a:xfrm>
            <a:off x="403175" y="749850"/>
            <a:ext cx="7803650" cy="4221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17e6e0a8ca_0_35"/>
          <p:cNvSpPr txBox="1">
            <a:spLocks noGrp="1"/>
          </p:cNvSpPr>
          <p:nvPr>
            <p:ph type="title"/>
          </p:nvPr>
        </p:nvSpPr>
        <p:spPr>
          <a:xfrm>
            <a:off x="311700" y="98075"/>
            <a:ext cx="8520600" cy="105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44"/>
              <a:t>D) Locality preservation analysis</a:t>
            </a:r>
            <a:endParaRPr/>
          </a:p>
          <a:p>
            <a:pPr marL="0" lvl="0" indent="0" algn="l" rtl="0">
              <a:lnSpc>
                <a:spcPct val="115000"/>
              </a:lnSpc>
              <a:spcBef>
                <a:spcPts val="0"/>
              </a:spcBef>
              <a:spcAft>
                <a:spcPts val="0"/>
              </a:spcAft>
              <a:buClr>
                <a:schemeClr val="dk1"/>
              </a:buClr>
              <a:buSzPct val="91666"/>
              <a:buFont typeface="Arial"/>
              <a:buNone/>
            </a:pPr>
            <a:r>
              <a:rPr lang="en" sz="1200">
                <a:solidFill>
                  <a:schemeClr val="dk2"/>
                </a:solidFill>
              </a:rPr>
              <a:t> </a:t>
            </a:r>
            <a:r>
              <a:rPr lang="en" sz="1200" b="1">
                <a:solidFill>
                  <a:schemeClr val="dk2"/>
                </a:solidFill>
              </a:rPr>
              <a:t>10-nearest neighbor (’10-nn-y’) in the embedding space of PCA and t-SNE? How many percents of them will repeat themselves? How about their order information?</a:t>
            </a:r>
            <a:endParaRPr b="1"/>
          </a:p>
        </p:txBody>
      </p:sp>
      <p:sp>
        <p:nvSpPr>
          <p:cNvPr id="182" name="Google Shape;182;g117e6e0a8ca_0_35"/>
          <p:cNvSpPr txBox="1">
            <a:spLocks noGrp="1"/>
          </p:cNvSpPr>
          <p:nvPr>
            <p:ph type="body" idx="1"/>
          </p:nvPr>
        </p:nvSpPr>
        <p:spPr>
          <a:xfrm>
            <a:off x="311700" y="904475"/>
            <a:ext cx="3999900" cy="41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highlight>
                <a:srgbClr val="FFFFFF"/>
              </a:highlight>
            </a:endParaRPr>
          </a:p>
          <a:p>
            <a:pPr marL="0" lvl="0" indent="0" algn="l" rtl="0">
              <a:spcBef>
                <a:spcPts val="0"/>
              </a:spcBef>
              <a:spcAft>
                <a:spcPts val="0"/>
              </a:spcAft>
              <a:buNone/>
            </a:pPr>
            <a:r>
              <a:rPr lang="en" sz="1200" dirty="0"/>
              <a:t>HFT AAPL</a:t>
            </a:r>
            <a:endParaRPr sz="1200" dirty="0"/>
          </a:p>
          <a:p>
            <a:pPr marL="0" lvl="0" indent="0" algn="l" rtl="0">
              <a:spcBef>
                <a:spcPts val="0"/>
              </a:spcBef>
              <a:spcAft>
                <a:spcPts val="0"/>
              </a:spcAft>
              <a:buNone/>
            </a:pPr>
            <a:r>
              <a:rPr lang="en" sz="1200" dirty="0"/>
              <a:t>Considering Order :</a:t>
            </a:r>
            <a:endParaRPr sz="1200" dirty="0"/>
          </a:p>
          <a:p>
            <a:pPr marL="0" lvl="0" indent="0" algn="l" rtl="0">
              <a:spcBef>
                <a:spcPts val="0"/>
              </a:spcBef>
              <a:spcAft>
                <a:spcPts val="0"/>
              </a:spcAft>
              <a:buNone/>
            </a:pPr>
            <a:r>
              <a:rPr lang="en" sz="1200" dirty="0"/>
              <a:t>PCA : </a:t>
            </a:r>
            <a:r>
              <a:rPr lang="en" sz="1200" dirty="0">
                <a:solidFill>
                  <a:schemeClr val="dk1"/>
                </a:solidFill>
                <a:highlight>
                  <a:srgbClr val="FFFFFF"/>
                </a:highlight>
              </a:rPr>
              <a:t>0 %</a:t>
            </a:r>
            <a:endParaRPr sz="1200" dirty="0"/>
          </a:p>
          <a:p>
            <a:pPr marL="0" lvl="0" indent="0" algn="l" rtl="0">
              <a:spcBef>
                <a:spcPts val="0"/>
              </a:spcBef>
              <a:spcAft>
                <a:spcPts val="0"/>
              </a:spcAft>
              <a:buNone/>
            </a:pPr>
            <a:r>
              <a:rPr lang="en" sz="1200" dirty="0"/>
              <a:t>TSNE (perplexity = 10) : </a:t>
            </a:r>
            <a:r>
              <a:rPr lang="en" sz="1200" dirty="0">
                <a:solidFill>
                  <a:schemeClr val="dk1"/>
                </a:solidFill>
                <a:highlight>
                  <a:srgbClr val="FFFFFF"/>
                </a:highlight>
              </a:rPr>
              <a:t>1.3%</a:t>
            </a:r>
            <a:endParaRPr sz="1200" dirty="0">
              <a:solidFill>
                <a:schemeClr val="dk1"/>
              </a:solidFill>
              <a:highlight>
                <a:srgbClr val="FFFFFF"/>
              </a:highlight>
            </a:endParaRPr>
          </a:p>
          <a:p>
            <a:pPr marL="0" lvl="0" indent="0" algn="l" rtl="0">
              <a:spcBef>
                <a:spcPts val="0"/>
              </a:spcBef>
              <a:spcAft>
                <a:spcPts val="0"/>
              </a:spcAft>
              <a:buNone/>
            </a:pPr>
            <a:r>
              <a:rPr lang="en" sz="1200" dirty="0"/>
              <a:t>Without Considering Order :</a:t>
            </a:r>
            <a:endParaRPr sz="1200" dirty="0"/>
          </a:p>
          <a:p>
            <a:pPr marL="0" lvl="0" indent="0" algn="l" rtl="0">
              <a:spcBef>
                <a:spcPts val="0"/>
              </a:spcBef>
              <a:spcAft>
                <a:spcPts val="0"/>
              </a:spcAft>
              <a:buNone/>
            </a:pPr>
            <a:r>
              <a:rPr lang="en" sz="1200" dirty="0"/>
              <a:t>PCA : </a:t>
            </a:r>
            <a:r>
              <a:rPr lang="en" sz="1200" dirty="0">
                <a:solidFill>
                  <a:schemeClr val="dk1"/>
                </a:solidFill>
                <a:highlight>
                  <a:srgbClr val="FFFFFF"/>
                </a:highlight>
              </a:rPr>
              <a:t>6.0761</a:t>
            </a:r>
            <a:endParaRPr sz="1200" dirty="0"/>
          </a:p>
          <a:p>
            <a:pPr marL="0" lvl="0" indent="0" algn="l" rtl="0">
              <a:spcBef>
                <a:spcPts val="0"/>
              </a:spcBef>
              <a:spcAft>
                <a:spcPts val="0"/>
              </a:spcAft>
              <a:buNone/>
            </a:pPr>
            <a:r>
              <a:rPr lang="en" sz="1200" dirty="0"/>
              <a:t>TSNE (perplexity = 10) : </a:t>
            </a:r>
            <a:r>
              <a:rPr lang="en" sz="1200" dirty="0">
                <a:solidFill>
                  <a:schemeClr val="dk1"/>
                </a:solidFill>
                <a:highlight>
                  <a:srgbClr val="FFFFFF"/>
                </a:highlight>
              </a:rPr>
              <a:t>7.1845</a:t>
            </a:r>
            <a:endParaRPr sz="1200" dirty="0">
              <a:solidFill>
                <a:schemeClr val="dk1"/>
              </a:solidFill>
              <a:highlight>
                <a:srgbClr val="FFFFFF"/>
              </a:highlight>
            </a:endParaRPr>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OTM data</a:t>
            </a:r>
            <a:endParaRPr sz="1200" dirty="0"/>
          </a:p>
          <a:p>
            <a:pPr marL="0" lvl="0" indent="0" algn="l" rtl="0">
              <a:spcBef>
                <a:spcPts val="0"/>
              </a:spcBef>
              <a:spcAft>
                <a:spcPts val="0"/>
              </a:spcAft>
              <a:buNone/>
            </a:pPr>
            <a:r>
              <a:rPr lang="en-US" sz="1200" dirty="0"/>
              <a:t>Considering Order :</a:t>
            </a:r>
          </a:p>
          <a:p>
            <a:pPr marL="0" lvl="0" indent="0" algn="l" rtl="0">
              <a:spcBef>
                <a:spcPts val="0"/>
              </a:spcBef>
              <a:spcAft>
                <a:spcPts val="0"/>
              </a:spcAft>
              <a:buNone/>
            </a:pPr>
            <a:r>
              <a:rPr lang="en" sz="1200" dirty="0"/>
              <a:t>PCA : </a:t>
            </a:r>
            <a:r>
              <a:rPr lang="en" sz="1200" dirty="0">
                <a:solidFill>
                  <a:schemeClr val="dk1"/>
                </a:solidFill>
                <a:highlight>
                  <a:srgbClr val="FFFFFF"/>
                </a:highlight>
              </a:rPr>
              <a:t>0</a:t>
            </a:r>
            <a:endParaRPr sz="1200" dirty="0"/>
          </a:p>
          <a:p>
            <a:pPr marL="0" lvl="0" indent="0" algn="l" rtl="0">
              <a:spcBef>
                <a:spcPts val="0"/>
              </a:spcBef>
              <a:spcAft>
                <a:spcPts val="0"/>
              </a:spcAft>
              <a:buNone/>
            </a:pPr>
            <a:r>
              <a:rPr lang="en" sz="1200" dirty="0"/>
              <a:t>TSNE (perplexity = 10) : </a:t>
            </a:r>
            <a:r>
              <a:rPr lang="en" sz="1200" dirty="0">
                <a:solidFill>
                  <a:schemeClr val="dk1"/>
                </a:solidFill>
                <a:highlight>
                  <a:srgbClr val="FFFFFF"/>
                </a:highlight>
              </a:rPr>
              <a:t>31.5</a:t>
            </a:r>
            <a:endParaRPr sz="1200" dirty="0">
              <a:solidFill>
                <a:schemeClr val="dk1"/>
              </a:solidFill>
              <a:highlight>
                <a:srgbClr val="FFFFFF"/>
              </a:highlight>
            </a:endParaRPr>
          </a:p>
          <a:p>
            <a:pPr marL="0" lvl="0" indent="0" algn="l" rtl="0">
              <a:spcBef>
                <a:spcPts val="0"/>
              </a:spcBef>
              <a:spcAft>
                <a:spcPts val="0"/>
              </a:spcAft>
              <a:buNone/>
            </a:pPr>
            <a:r>
              <a:rPr lang="en" sz="1200" dirty="0"/>
              <a:t>With Order :</a:t>
            </a:r>
            <a:endParaRPr sz="1200" dirty="0"/>
          </a:p>
          <a:p>
            <a:pPr marL="0" lvl="0" indent="0" algn="l" rtl="0">
              <a:spcBef>
                <a:spcPts val="0"/>
              </a:spcBef>
              <a:spcAft>
                <a:spcPts val="0"/>
              </a:spcAft>
              <a:buNone/>
            </a:pPr>
            <a:r>
              <a:rPr lang="en" sz="1200" dirty="0"/>
              <a:t>PCA : </a:t>
            </a:r>
            <a:r>
              <a:rPr lang="en" sz="1200" dirty="0">
                <a:solidFill>
                  <a:schemeClr val="dk1"/>
                </a:solidFill>
                <a:highlight>
                  <a:srgbClr val="FFFFFF"/>
                </a:highlight>
              </a:rPr>
              <a:t>36</a:t>
            </a:r>
            <a:endParaRPr sz="1200" dirty="0"/>
          </a:p>
          <a:p>
            <a:pPr marL="0" lvl="0" indent="0" algn="l" rtl="0">
              <a:spcBef>
                <a:spcPts val="0"/>
              </a:spcBef>
              <a:spcAft>
                <a:spcPts val="0"/>
              </a:spcAft>
              <a:buNone/>
            </a:pPr>
            <a:r>
              <a:rPr lang="en" sz="1200" dirty="0"/>
              <a:t>TSNE (perplexity = 10) : </a:t>
            </a:r>
            <a:r>
              <a:rPr lang="en" sz="1200" dirty="0">
                <a:solidFill>
                  <a:schemeClr val="dk1"/>
                </a:solidFill>
                <a:highlight>
                  <a:srgbClr val="FFFFFF"/>
                </a:highlight>
              </a:rPr>
              <a:t>73</a:t>
            </a:r>
            <a:endParaRPr sz="1200" dirty="0">
              <a:solidFill>
                <a:schemeClr val="dk1"/>
              </a:solidFill>
              <a:highlight>
                <a:srgbClr val="FFFFFF"/>
              </a:highlight>
            </a:endParaRPr>
          </a:p>
          <a:p>
            <a:pPr marL="0" lvl="0" indent="0" algn="l" rtl="0">
              <a:spcBef>
                <a:spcPts val="0"/>
              </a:spcBef>
              <a:spcAft>
                <a:spcPts val="0"/>
              </a:spcAft>
              <a:buNone/>
            </a:pPr>
            <a:endParaRPr sz="1200" dirty="0">
              <a:solidFill>
                <a:schemeClr val="dk1"/>
              </a:solidFill>
              <a:highlight>
                <a:srgbClr val="FFFFFF"/>
              </a:highlight>
            </a:endParaRPr>
          </a:p>
          <a:p>
            <a:pPr marL="0" lvl="0" indent="0" algn="l" rtl="0">
              <a:spcBef>
                <a:spcPts val="0"/>
              </a:spcBef>
              <a:spcAft>
                <a:spcPts val="0"/>
              </a:spcAft>
              <a:buNone/>
            </a:pPr>
            <a:endParaRPr sz="1200" dirty="0"/>
          </a:p>
          <a:p>
            <a:pPr marL="0" lvl="0" indent="0" algn="l" rtl="0">
              <a:spcBef>
                <a:spcPts val="0"/>
              </a:spcBef>
              <a:spcAft>
                <a:spcPts val="0"/>
              </a:spcAft>
              <a:buClr>
                <a:schemeClr val="dk1"/>
              </a:buClr>
              <a:buSzPts val="1100"/>
              <a:buFont typeface="Arial"/>
              <a:buNone/>
            </a:pPr>
            <a:endParaRPr sz="1200" dirty="0">
              <a:solidFill>
                <a:schemeClr val="dk1"/>
              </a:solidFill>
              <a:highlight>
                <a:srgbClr val="FFFFFF"/>
              </a:highlight>
            </a:endParaRPr>
          </a:p>
          <a:p>
            <a:pPr marL="0" lvl="0" indent="0" algn="l" rtl="0">
              <a:spcBef>
                <a:spcPts val="0"/>
              </a:spcBef>
              <a:spcAft>
                <a:spcPts val="0"/>
              </a:spcAft>
              <a:buNone/>
            </a:pPr>
            <a:endParaRPr sz="1200" dirty="0"/>
          </a:p>
        </p:txBody>
      </p:sp>
      <p:sp>
        <p:nvSpPr>
          <p:cNvPr id="183" name="Google Shape;183;g117e6e0a8ca_0_35"/>
          <p:cNvSpPr txBox="1">
            <a:spLocks noGrp="1"/>
          </p:cNvSpPr>
          <p:nvPr>
            <p:ph type="body" idx="2"/>
          </p:nvPr>
        </p:nvSpPr>
        <p:spPr>
          <a:xfrm>
            <a:off x="4832400" y="719225"/>
            <a:ext cx="3999900" cy="4228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US" sz="1200" dirty="0"/>
              <a:t>Considering Order :</a:t>
            </a:r>
          </a:p>
          <a:p>
            <a:pPr marL="0" lvl="0" indent="0" algn="l" rtl="0">
              <a:spcBef>
                <a:spcPts val="0"/>
              </a:spcBef>
              <a:spcAft>
                <a:spcPts val="0"/>
              </a:spcAft>
              <a:buNone/>
            </a:pPr>
            <a:r>
              <a:rPr lang="en" sz="1200" dirty="0"/>
              <a:t>With Order :</a:t>
            </a:r>
            <a:endParaRPr sz="1200" dirty="0"/>
          </a:p>
          <a:p>
            <a:pPr marL="0" lvl="0" indent="0" algn="l" rtl="0">
              <a:spcBef>
                <a:spcPts val="0"/>
              </a:spcBef>
              <a:spcAft>
                <a:spcPts val="0"/>
              </a:spcAft>
              <a:buNone/>
            </a:pPr>
            <a:r>
              <a:rPr lang="en" sz="1200" dirty="0"/>
              <a:t>PCA : </a:t>
            </a:r>
            <a:r>
              <a:rPr lang="en" sz="1200" dirty="0">
                <a:solidFill>
                  <a:schemeClr val="dk1"/>
                </a:solidFill>
                <a:highlight>
                  <a:srgbClr val="FFFFFF"/>
                </a:highlight>
              </a:rPr>
              <a:t>0</a:t>
            </a:r>
            <a:endParaRPr sz="1200" dirty="0">
              <a:solidFill>
                <a:schemeClr val="dk1"/>
              </a:solidFill>
              <a:highlight>
                <a:srgbClr val="FFFFFF"/>
              </a:highlight>
            </a:endParaRPr>
          </a:p>
          <a:p>
            <a:pPr marL="0" lvl="0" indent="0" algn="l" rtl="0">
              <a:spcBef>
                <a:spcPts val="0"/>
              </a:spcBef>
              <a:spcAft>
                <a:spcPts val="0"/>
              </a:spcAft>
              <a:buNone/>
            </a:pPr>
            <a:r>
              <a:rPr lang="en" sz="1200" dirty="0"/>
              <a:t>TSNE (perplexity = 10) : </a:t>
            </a:r>
            <a:r>
              <a:rPr lang="en-US" sz="1200" dirty="0">
                <a:solidFill>
                  <a:schemeClr val="dk1"/>
                </a:solidFill>
                <a:highlight>
                  <a:srgbClr val="FFFFFF"/>
                </a:highlight>
              </a:rPr>
              <a:t>3.24923</a:t>
            </a:r>
            <a:endParaRPr sz="1200" dirty="0">
              <a:solidFill>
                <a:schemeClr val="dk1"/>
              </a:solidFill>
              <a:highlight>
                <a:srgbClr val="FFFFFF"/>
              </a:highlight>
            </a:endParaRPr>
          </a:p>
          <a:p>
            <a:pPr marL="0" lvl="0" indent="0" algn="l" rtl="0">
              <a:spcBef>
                <a:spcPts val="0"/>
              </a:spcBef>
              <a:spcAft>
                <a:spcPts val="0"/>
              </a:spcAft>
              <a:buNone/>
            </a:pPr>
            <a:endParaRPr sz="1200" dirty="0">
              <a:solidFill>
                <a:schemeClr val="dk1"/>
              </a:solidFill>
              <a:highlight>
                <a:srgbClr val="FFFFFF"/>
              </a:highlight>
            </a:endParaRPr>
          </a:p>
          <a:p>
            <a:pPr marL="0" lvl="0" indent="0" algn="l" rtl="0">
              <a:spcBef>
                <a:spcPts val="0"/>
              </a:spcBef>
              <a:spcAft>
                <a:spcPts val="0"/>
              </a:spcAft>
              <a:buNone/>
            </a:pPr>
            <a:r>
              <a:rPr lang="en" sz="1200" dirty="0"/>
              <a:t>Without Order :</a:t>
            </a:r>
            <a:endParaRPr sz="1200" dirty="0"/>
          </a:p>
          <a:p>
            <a:pPr marL="0" lvl="0" indent="0" algn="l" rtl="0">
              <a:spcBef>
                <a:spcPts val="0"/>
              </a:spcBef>
              <a:spcAft>
                <a:spcPts val="0"/>
              </a:spcAft>
              <a:buNone/>
            </a:pPr>
            <a:r>
              <a:rPr lang="en" sz="1200" dirty="0"/>
              <a:t>PCA : </a:t>
            </a:r>
            <a:r>
              <a:rPr lang="en" sz="1200" dirty="0">
                <a:solidFill>
                  <a:schemeClr val="dk1"/>
                </a:solidFill>
                <a:highlight>
                  <a:srgbClr val="FFFFFF"/>
                </a:highlight>
              </a:rPr>
              <a:t>6.56522717</a:t>
            </a:r>
            <a:endParaRPr sz="1200" dirty="0"/>
          </a:p>
          <a:p>
            <a:pPr marL="0" lvl="0" indent="0" algn="l" rtl="0">
              <a:spcBef>
                <a:spcPts val="0"/>
              </a:spcBef>
              <a:spcAft>
                <a:spcPts val="0"/>
              </a:spcAft>
              <a:buNone/>
            </a:pPr>
            <a:r>
              <a:rPr lang="en" sz="1200" dirty="0"/>
              <a:t>TSNE (perplexity = 10) : </a:t>
            </a:r>
            <a:r>
              <a:rPr lang="en-US" sz="1200" dirty="0">
                <a:solidFill>
                  <a:schemeClr val="dk1"/>
                </a:solidFill>
                <a:highlight>
                  <a:srgbClr val="FFFFFF"/>
                </a:highlight>
              </a:rPr>
              <a:t>7.392</a:t>
            </a:r>
            <a:endParaRPr sz="1200" dirty="0">
              <a:solidFill>
                <a:schemeClr val="dk1"/>
              </a:solidFill>
              <a:highlight>
                <a:srgbClr val="FFFFFF"/>
              </a:highlight>
            </a:endParaRPr>
          </a:p>
          <a:p>
            <a:pPr marL="0" lvl="0" indent="0" algn="l" rtl="0">
              <a:spcBef>
                <a:spcPts val="0"/>
              </a:spcBef>
              <a:spcAft>
                <a:spcPts val="0"/>
              </a:spcAft>
              <a:buNone/>
            </a:pPr>
            <a:endParaRPr sz="1200" dirty="0">
              <a:solidFill>
                <a:schemeClr val="dk1"/>
              </a:solidFill>
              <a:highlight>
                <a:srgbClr val="FFFFFF"/>
              </a:highlight>
            </a:endParaRPr>
          </a:p>
          <a:p>
            <a:pPr marL="0" lvl="0" indent="0" algn="l" rtl="0">
              <a:spcBef>
                <a:spcPts val="0"/>
              </a:spcBef>
              <a:spcAft>
                <a:spcPts val="0"/>
              </a:spcAft>
              <a:buNone/>
            </a:pPr>
            <a:r>
              <a:rPr lang="en" sz="1200" dirty="0">
                <a:solidFill>
                  <a:schemeClr val="dk1"/>
                </a:solidFill>
                <a:highlight>
                  <a:srgbClr val="FFFFFF"/>
                </a:highlight>
              </a:rPr>
              <a:t>Relation between Euclidean Distance </a:t>
            </a:r>
            <a:endParaRPr sz="1200" dirty="0">
              <a:solidFill>
                <a:schemeClr val="dk1"/>
              </a:solidFill>
              <a:highlight>
                <a:srgbClr val="FFFFFF"/>
              </a:highlight>
            </a:endParaRPr>
          </a:p>
          <a:p>
            <a:pPr marL="0" lvl="0" indent="0" algn="l" rtl="0">
              <a:spcBef>
                <a:spcPts val="0"/>
              </a:spcBef>
              <a:spcAft>
                <a:spcPts val="0"/>
              </a:spcAft>
              <a:buNone/>
            </a:pPr>
            <a:r>
              <a:rPr lang="en" sz="1200" dirty="0"/>
              <a:t>Vehicle Data Avg Distance : </a:t>
            </a:r>
            <a:r>
              <a:rPr lang="en" sz="1050" dirty="0">
                <a:solidFill>
                  <a:schemeClr val="dk1"/>
                </a:solidFill>
                <a:highlight>
                  <a:srgbClr val="FFFFFF"/>
                </a:highlight>
              </a:rPr>
              <a:t>5.3848</a:t>
            </a:r>
            <a:endParaRPr sz="1050" dirty="0">
              <a:solidFill>
                <a:schemeClr val="dk1"/>
              </a:solidFill>
              <a:highlight>
                <a:srgbClr val="FFFFFF"/>
              </a:highlight>
            </a:endParaRPr>
          </a:p>
          <a:p>
            <a:pPr marL="0" lvl="0" indent="0" algn="l" rtl="0">
              <a:spcBef>
                <a:spcPts val="0"/>
              </a:spcBef>
              <a:spcAft>
                <a:spcPts val="0"/>
              </a:spcAft>
              <a:buNone/>
            </a:pPr>
            <a:endParaRPr sz="1200" dirty="0">
              <a:solidFill>
                <a:schemeClr val="dk1"/>
              </a:solidFill>
              <a:highlight>
                <a:srgbClr val="FFFFFF"/>
              </a:highlight>
            </a:endParaRPr>
          </a:p>
          <a:p>
            <a:pPr marL="0" lvl="0" indent="0" algn="l" rtl="0">
              <a:spcBef>
                <a:spcPts val="0"/>
              </a:spcBef>
              <a:spcAft>
                <a:spcPts val="0"/>
              </a:spcAft>
              <a:buNone/>
            </a:pPr>
            <a:r>
              <a:rPr lang="en" sz="1200" dirty="0"/>
              <a:t>Without Dim Red :</a:t>
            </a:r>
            <a:endParaRPr sz="1200" dirty="0"/>
          </a:p>
          <a:p>
            <a:pPr marL="0" lvl="0" indent="0" algn="l" rtl="0">
              <a:spcBef>
                <a:spcPts val="0"/>
              </a:spcBef>
              <a:spcAft>
                <a:spcPts val="0"/>
              </a:spcAft>
              <a:buNone/>
            </a:pPr>
            <a:r>
              <a:rPr lang="en" sz="1200" dirty="0"/>
              <a:t>PCA : </a:t>
            </a:r>
            <a:r>
              <a:rPr lang="en" sz="1050" dirty="0">
                <a:solidFill>
                  <a:schemeClr val="dk1"/>
                </a:solidFill>
                <a:highlight>
                  <a:srgbClr val="FFFFFF"/>
                </a:highlight>
              </a:rPr>
              <a:t>5.3848</a:t>
            </a:r>
            <a:endParaRPr sz="1050" dirty="0">
              <a:solidFill>
                <a:schemeClr val="dk1"/>
              </a:solidFill>
              <a:highlight>
                <a:srgbClr val="FFFFFF"/>
              </a:highlight>
            </a:endParaRPr>
          </a:p>
          <a:p>
            <a:pPr marL="0" lvl="0" indent="0" algn="l" rtl="0">
              <a:spcBef>
                <a:spcPts val="0"/>
              </a:spcBef>
              <a:spcAft>
                <a:spcPts val="0"/>
              </a:spcAft>
              <a:buNone/>
            </a:pPr>
            <a:r>
              <a:rPr lang="en" sz="1200" dirty="0"/>
              <a:t>TSNE (perplexity = 10) : </a:t>
            </a:r>
            <a:r>
              <a:rPr lang="en" sz="1050" dirty="0">
                <a:solidFill>
                  <a:schemeClr val="dk1"/>
                </a:solidFill>
                <a:highlight>
                  <a:srgbClr val="FFFFFF"/>
                </a:highlight>
              </a:rPr>
              <a:t>78.18</a:t>
            </a:r>
            <a:endParaRPr sz="1200" dirty="0">
              <a:solidFill>
                <a:schemeClr val="dk1"/>
              </a:solidFill>
              <a:highlight>
                <a:srgbClr val="FFFFFF"/>
              </a:highlight>
            </a:endParaRPr>
          </a:p>
          <a:p>
            <a:pPr marL="0" lvl="0" indent="0" algn="l" rtl="0">
              <a:spcBef>
                <a:spcPts val="0"/>
              </a:spcBef>
              <a:spcAft>
                <a:spcPts val="0"/>
              </a:spcAft>
              <a:buNone/>
            </a:pPr>
            <a:endParaRPr sz="1200" dirty="0">
              <a:solidFill>
                <a:schemeClr val="dk1"/>
              </a:solidFill>
              <a:highlight>
                <a:srgbClr val="FFFFFF"/>
              </a:highlight>
            </a:endParaRPr>
          </a:p>
          <a:p>
            <a:pPr marL="0" lvl="0" indent="0" algn="l" rtl="0">
              <a:spcBef>
                <a:spcPts val="0"/>
              </a:spcBef>
              <a:spcAft>
                <a:spcPts val="0"/>
              </a:spcAft>
              <a:buNone/>
            </a:pPr>
            <a:r>
              <a:rPr lang="en" sz="1200" dirty="0"/>
              <a:t>With Dim Red :</a:t>
            </a:r>
            <a:endParaRPr sz="1200" dirty="0"/>
          </a:p>
          <a:p>
            <a:pPr marL="0" lvl="0" indent="0" algn="l" rtl="0">
              <a:spcBef>
                <a:spcPts val="0"/>
              </a:spcBef>
              <a:spcAft>
                <a:spcPts val="0"/>
              </a:spcAft>
              <a:buNone/>
            </a:pPr>
            <a:r>
              <a:rPr lang="en" sz="1200" dirty="0"/>
              <a:t>PCA : </a:t>
            </a:r>
            <a:r>
              <a:rPr lang="en" sz="1050" dirty="0">
                <a:solidFill>
                  <a:schemeClr val="dk1"/>
                </a:solidFill>
                <a:highlight>
                  <a:srgbClr val="FFFFFF"/>
                </a:highlight>
              </a:rPr>
              <a:t>4.32</a:t>
            </a:r>
            <a:endParaRPr sz="1200" dirty="0">
              <a:solidFill>
                <a:schemeClr val="dk1"/>
              </a:solidFill>
              <a:highlight>
                <a:srgbClr val="FFFFFF"/>
              </a:highlight>
            </a:endParaRPr>
          </a:p>
          <a:p>
            <a:pPr marL="0" lvl="0" indent="0" algn="l" rtl="0">
              <a:spcBef>
                <a:spcPts val="0"/>
              </a:spcBef>
              <a:spcAft>
                <a:spcPts val="0"/>
              </a:spcAft>
              <a:buNone/>
            </a:pPr>
            <a:r>
              <a:rPr lang="en" sz="1200" dirty="0"/>
              <a:t>TSNE (perplexity = 10) : </a:t>
            </a:r>
            <a:r>
              <a:rPr lang="en" sz="1050" dirty="0">
                <a:solidFill>
                  <a:schemeClr val="dk1"/>
                </a:solidFill>
                <a:highlight>
                  <a:srgbClr val="FFFFFF"/>
                </a:highlight>
              </a:rPr>
              <a:t>22.44</a:t>
            </a:r>
            <a:endParaRPr sz="1050" dirty="0">
              <a:solidFill>
                <a:schemeClr val="dk1"/>
              </a:solidFill>
              <a:highlight>
                <a:srgbClr val="FFFFFF"/>
              </a:highlight>
            </a:endParaRPr>
          </a:p>
          <a:p>
            <a:pPr marL="0" lvl="0" indent="0" algn="l" rtl="0">
              <a:spcBef>
                <a:spcPts val="0"/>
              </a:spcBef>
              <a:spcAft>
                <a:spcPts val="0"/>
              </a:spcAft>
              <a:buNone/>
            </a:pPr>
            <a:endParaRPr sz="1050" dirty="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050" dirty="0">
                <a:solidFill>
                  <a:schemeClr val="dk1"/>
                </a:solidFill>
                <a:highlight>
                  <a:srgbClr val="FFFFFF"/>
                </a:highlight>
              </a:rPr>
              <a:t>So, PCA reconstruction is better. This shows that TSNE distance is larger than PCA distance.</a:t>
            </a:r>
            <a:endParaRPr sz="1050" dirty="0">
              <a:solidFill>
                <a:schemeClr val="dk1"/>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17e6e0a8ca_0_1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Q4 . Code </a:t>
            </a:r>
            <a:endParaRPr/>
          </a:p>
        </p:txBody>
      </p:sp>
      <p:sp>
        <p:nvSpPr>
          <p:cNvPr id="189" name="Google Shape;189;g117e6e0a8ca_0_18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Clr>
                <a:schemeClr val="dk1"/>
              </a:buClr>
              <a:buSzPct val="78571"/>
              <a:buFont typeface="Arial"/>
              <a:buNone/>
            </a:pPr>
            <a:r>
              <a:rPr lang="en"/>
              <a:t>from sklearn.preprocessing import StandardScaler</a:t>
            </a:r>
            <a:endParaRPr/>
          </a:p>
          <a:p>
            <a:pPr marL="0" lvl="0" indent="0" algn="l" rtl="0">
              <a:spcBef>
                <a:spcPts val="0"/>
              </a:spcBef>
              <a:spcAft>
                <a:spcPts val="0"/>
              </a:spcAft>
              <a:buClr>
                <a:schemeClr val="dk1"/>
              </a:buClr>
              <a:buSzPct val="78571"/>
              <a:buFont typeface="Arial"/>
              <a:buNone/>
            </a:pPr>
            <a:r>
              <a:rPr lang="en"/>
              <a:t>from sklearn.decomposition import PCA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def doPCA1(data):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norm = StandardScaler().fit_transform(data)</a:t>
            </a:r>
            <a:endParaRPr/>
          </a:p>
          <a:p>
            <a:pPr marL="0" lvl="0" indent="0" algn="l" rtl="0">
              <a:spcBef>
                <a:spcPts val="0"/>
              </a:spcBef>
              <a:spcAft>
                <a:spcPts val="0"/>
              </a:spcAft>
              <a:buClr>
                <a:schemeClr val="dk1"/>
              </a:buClr>
              <a:buSzPct val="78571"/>
              <a:buFont typeface="Arial"/>
              <a:buNone/>
            </a:pPr>
            <a:r>
              <a:rPr lang="en"/>
              <a:t>  pca = PCA()</a:t>
            </a:r>
            <a:endParaRPr/>
          </a:p>
          <a:p>
            <a:pPr marL="0" lvl="0" indent="0" algn="l" rtl="0">
              <a:spcBef>
                <a:spcPts val="0"/>
              </a:spcBef>
              <a:spcAft>
                <a:spcPts val="0"/>
              </a:spcAft>
              <a:buClr>
                <a:schemeClr val="dk1"/>
              </a:buClr>
              <a:buSzPct val="78571"/>
              <a:buFont typeface="Arial"/>
              <a:buNone/>
            </a:pPr>
            <a:r>
              <a:rPr lang="en"/>
              <a:t>  newdata = pca.fit_transform(norm)</a:t>
            </a:r>
            <a:endParaRPr/>
          </a:p>
          <a:p>
            <a:pPr marL="0" lvl="0" indent="0" algn="l" rtl="0">
              <a:spcBef>
                <a:spcPts val="0"/>
              </a:spcBef>
              <a:spcAft>
                <a:spcPts val="0"/>
              </a:spcAft>
              <a:buClr>
                <a:schemeClr val="dk1"/>
              </a:buClr>
              <a:buSzPct val="78571"/>
              <a:buFont typeface="Arial"/>
              <a:buNone/>
            </a:pPr>
            <a:r>
              <a:rPr lang="en"/>
              <a:t>  return newdata,pca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npca1, pc1 = doPCA1(VC_df)</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ct val="78571"/>
              <a:buFont typeface="Arial"/>
              <a:buNone/>
            </a:pPr>
            <a:r>
              <a:rPr lang="en"/>
              <a:t>def doTSNE(data,k):</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l = data.index</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s_data = StandardScaler().fit_transform(data)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model = TSNE(n_components = 3 , perplexity=k, random_state = 0)</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tsne_data = model.fit_transform(s_data)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return tsne_data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ntsne = doTSNE(VC_df,10)</a:t>
            </a:r>
            <a:endParaRPr/>
          </a:p>
          <a:p>
            <a:pPr marL="0" lvl="0" indent="0" algn="l" rtl="0">
              <a:spcBef>
                <a:spcPts val="0"/>
              </a:spcBef>
              <a:spcAft>
                <a:spcPts val="0"/>
              </a:spcAft>
              <a:buClr>
                <a:schemeClr val="dk1"/>
              </a:buClr>
              <a:buSzPct val="78571"/>
              <a:buFont typeface="Arial"/>
              <a:buNone/>
            </a:pPr>
            <a:r>
              <a:rPr lang="en"/>
              <a:t>data = StandardScaler().fit_transform ( VC_df.to_numpy()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0" name="Google Shape;190;g117e6e0a8ca_0_18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0"/>
              </a:spcAft>
              <a:buClr>
                <a:schemeClr val="dk1"/>
              </a:buClr>
              <a:buSzPct val="78571"/>
              <a:buFont typeface="Arial"/>
              <a:buNone/>
            </a:pPr>
            <a:r>
              <a:rPr lang="en"/>
              <a:t>def get10NN(X):</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nbrs = NearestNeighbors(n_neighbors=10, algorithm='ball_tree').fit(X)</a:t>
            </a:r>
            <a:endParaRPr/>
          </a:p>
          <a:p>
            <a:pPr marL="0" lvl="0" indent="0" algn="l" rtl="0">
              <a:spcBef>
                <a:spcPts val="0"/>
              </a:spcBef>
              <a:spcAft>
                <a:spcPts val="0"/>
              </a:spcAft>
              <a:buClr>
                <a:schemeClr val="dk1"/>
              </a:buClr>
              <a:buSzPct val="78571"/>
              <a:buFont typeface="Arial"/>
              <a:buNone/>
            </a:pPr>
            <a:r>
              <a:rPr lang="en"/>
              <a:t>    distances, indices = nbrs.kneighbors(X)</a:t>
            </a:r>
            <a:endParaRPr/>
          </a:p>
          <a:p>
            <a:pPr marL="0" lvl="0" indent="0" algn="l" rtl="0">
              <a:spcBef>
                <a:spcPts val="0"/>
              </a:spcBef>
              <a:spcAft>
                <a:spcPts val="0"/>
              </a:spcAft>
              <a:buClr>
                <a:schemeClr val="dk1"/>
              </a:buClr>
              <a:buSzPct val="78571"/>
              <a:buFont typeface="Arial"/>
              <a:buNone/>
            </a:pPr>
            <a:r>
              <a:rPr lang="en"/>
              <a:t>    return indices</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ind = get10NN(data)</a:t>
            </a:r>
            <a:endParaRPr/>
          </a:p>
          <a:p>
            <a:pPr marL="0" lvl="0" indent="0" algn="l" rtl="0">
              <a:spcBef>
                <a:spcPts val="0"/>
              </a:spcBef>
              <a:spcAft>
                <a:spcPts val="0"/>
              </a:spcAft>
              <a:buClr>
                <a:schemeClr val="dk1"/>
              </a:buClr>
              <a:buSzPct val="78571"/>
              <a:buFont typeface="Arial"/>
              <a:buNone/>
            </a:pPr>
            <a:r>
              <a:rPr lang="en"/>
              <a:t>ind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ct val="78571"/>
              <a:buFont typeface="Arial"/>
              <a:buNone/>
            </a:pPr>
            <a:r>
              <a:rPr lang="en"/>
              <a:t>def comp(x,y):</a:t>
            </a:r>
            <a:endParaRPr/>
          </a:p>
          <a:p>
            <a:pPr marL="0" lvl="0" indent="0" algn="l" rtl="0">
              <a:spcBef>
                <a:spcPts val="0"/>
              </a:spcBef>
              <a:spcAft>
                <a:spcPts val="0"/>
              </a:spcAft>
              <a:buClr>
                <a:schemeClr val="dk1"/>
              </a:buClr>
              <a:buSzPct val="78571"/>
              <a:buFont typeface="Arial"/>
              <a:buNone/>
            </a:pPr>
            <a:r>
              <a:rPr lang="en"/>
              <a:t>    s = 0</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for i in range(0,len(x)):</a:t>
            </a:r>
            <a:endParaRPr/>
          </a:p>
          <a:p>
            <a:pPr marL="0" lvl="0" indent="0" algn="l" rtl="0">
              <a:spcBef>
                <a:spcPts val="0"/>
              </a:spcBef>
              <a:spcAft>
                <a:spcPts val="0"/>
              </a:spcAft>
              <a:buClr>
                <a:schemeClr val="dk1"/>
              </a:buClr>
              <a:buSzPct val="78571"/>
              <a:buFont typeface="Arial"/>
              <a:buNone/>
            </a:pPr>
            <a:r>
              <a:rPr lang="en"/>
              <a:t>        c = np.count_nonzero(x[i]==y[i])</a:t>
            </a:r>
            <a:endParaRPr/>
          </a:p>
          <a:p>
            <a:pPr marL="0" lvl="0" indent="0" algn="l" rtl="0">
              <a:spcBef>
                <a:spcPts val="0"/>
              </a:spcBef>
              <a:spcAft>
                <a:spcPts val="0"/>
              </a:spcAft>
              <a:buClr>
                <a:schemeClr val="dk1"/>
              </a:buClr>
              <a:buSzPct val="78571"/>
              <a:buFont typeface="Arial"/>
              <a:buNone/>
            </a:pPr>
            <a:r>
              <a:rPr lang="en"/>
              <a:t>        s = s+c</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return s</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s = comp(ind,pcaind)</a:t>
            </a:r>
            <a:endParaRPr/>
          </a:p>
          <a:p>
            <a:pPr marL="0" lvl="0" indent="0" algn="l" rtl="0">
              <a:spcBef>
                <a:spcPts val="0"/>
              </a:spcBef>
              <a:spcAft>
                <a:spcPts val="0"/>
              </a:spcAft>
              <a:buClr>
                <a:schemeClr val="dk1"/>
              </a:buClr>
              <a:buSzPct val="78571"/>
              <a:buFont typeface="Arial"/>
              <a:buNone/>
            </a:pPr>
            <a:r>
              <a:rPr lang="en"/>
              <a:t>per = (s/(5850*10))*100</a:t>
            </a:r>
            <a:endParaRPr/>
          </a:p>
          <a:p>
            <a:pPr marL="0" lvl="0" indent="0" algn="l" rtl="0">
              <a:spcBef>
                <a:spcPts val="0"/>
              </a:spcBef>
              <a:spcAft>
                <a:spcPts val="0"/>
              </a:spcAft>
              <a:buClr>
                <a:schemeClr val="dk1"/>
              </a:buClr>
              <a:buSzPct val="78571"/>
              <a:buFont typeface="Arial"/>
              <a:buNone/>
            </a:pPr>
            <a:r>
              <a:rPr lang="en"/>
              <a:t>per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ct val="78571"/>
              <a:buFont typeface="Arial"/>
              <a:buNone/>
            </a:pPr>
            <a:r>
              <a:rPr lang="en"/>
              <a:t>def comp(x):</a:t>
            </a:r>
            <a:endParaRPr/>
          </a:p>
          <a:p>
            <a:pPr marL="0" lvl="0" indent="0" algn="l" rtl="0">
              <a:spcBef>
                <a:spcPts val="0"/>
              </a:spcBef>
              <a:spcAft>
                <a:spcPts val="0"/>
              </a:spcAft>
              <a:buClr>
                <a:schemeClr val="dk1"/>
              </a:buClr>
              <a:buSzPct val="78571"/>
              <a:buFont typeface="Arial"/>
              <a:buNone/>
            </a:pPr>
            <a:r>
              <a:rPr lang="en"/>
              <a:t>    s = 0</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for i in range(0,len(x)):</a:t>
            </a:r>
            <a:endParaRPr/>
          </a:p>
          <a:p>
            <a:pPr marL="0" lvl="0" indent="0" algn="l" rtl="0">
              <a:spcBef>
                <a:spcPts val="0"/>
              </a:spcBef>
              <a:spcAft>
                <a:spcPts val="0"/>
              </a:spcAft>
              <a:buClr>
                <a:schemeClr val="dk1"/>
              </a:buClr>
              <a:buSzPct val="78571"/>
              <a:buFont typeface="Arial"/>
              <a:buNone/>
            </a:pPr>
            <a:r>
              <a:rPr lang="en"/>
              <a:t>        for j in range(0,len(x)):</a:t>
            </a:r>
            <a:endParaRPr/>
          </a:p>
          <a:p>
            <a:pPr marL="0" lvl="0" indent="0" algn="l" rtl="0">
              <a:spcBef>
                <a:spcPts val="0"/>
              </a:spcBef>
              <a:spcAft>
                <a:spcPts val="0"/>
              </a:spcAft>
              <a:buClr>
                <a:schemeClr val="dk1"/>
              </a:buClr>
              <a:buSzPct val="78571"/>
              <a:buFont typeface="Arial"/>
              <a:buNone/>
            </a:pPr>
            <a:r>
              <a:rPr lang="en"/>
              <a:t>            c = euclidean_distances(x[i].reshape(1, -1),x[j].reshape(1, -1))</a:t>
            </a:r>
            <a:endParaRPr/>
          </a:p>
          <a:p>
            <a:pPr marL="0" lvl="0" indent="0" algn="l" rtl="0">
              <a:spcBef>
                <a:spcPts val="0"/>
              </a:spcBef>
              <a:spcAft>
                <a:spcPts val="0"/>
              </a:spcAft>
              <a:buClr>
                <a:schemeClr val="dk1"/>
              </a:buClr>
              <a:buSzPct val="78571"/>
              <a:buFont typeface="Arial"/>
              <a:buNone/>
            </a:pPr>
            <a:r>
              <a:rPr lang="en"/>
              <a:t>            s = s+c</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return s/(len(x)*len(x))</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s = comp(npca1)</a:t>
            </a:r>
            <a:endParaRPr/>
          </a:p>
          <a:p>
            <a:pPr marL="0" lvl="0" indent="0" algn="l" rtl="0">
              <a:spcBef>
                <a:spcPts val="0"/>
              </a:spcBef>
              <a:spcAft>
                <a:spcPts val="0"/>
              </a:spcAft>
              <a:buClr>
                <a:schemeClr val="dk1"/>
              </a:buClr>
              <a:buSzPct val="78571"/>
              <a:buFont typeface="Arial"/>
              <a:buNone/>
            </a:pPr>
            <a:r>
              <a:rPr lang="en"/>
              <a:t>s</a:t>
            </a:r>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17e6e0a8ca_0_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 </a:t>
            </a:r>
            <a:endParaRPr/>
          </a:p>
        </p:txBody>
      </p:sp>
      <p:sp>
        <p:nvSpPr>
          <p:cNvPr id="196" name="Google Shape;196;g117e6e0a8ca_0_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Clr>
                <a:schemeClr val="dk1"/>
              </a:buClr>
              <a:buSzPct val="61111"/>
              <a:buFont typeface="Arial"/>
              <a:buNone/>
            </a:pPr>
            <a:r>
              <a:rPr lang="en"/>
              <a:t>def DD(data):</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n,pca = doPCA(data)</a:t>
            </a:r>
            <a:endParaRPr/>
          </a:p>
          <a:p>
            <a:pPr marL="0" lvl="0" indent="0" algn="l" rtl="0">
              <a:spcBef>
                <a:spcPts val="0"/>
              </a:spcBef>
              <a:spcAft>
                <a:spcPts val="0"/>
              </a:spcAft>
              <a:buClr>
                <a:schemeClr val="dk1"/>
              </a:buClr>
              <a:buSzPct val="61111"/>
              <a:buFont typeface="Arial"/>
              <a:buNone/>
            </a:pPr>
            <a:r>
              <a:rPr lang="en"/>
              <a:t>    PC = pca.components_</a:t>
            </a:r>
            <a:endParaRPr/>
          </a:p>
          <a:p>
            <a:pPr marL="0" lvl="0" indent="0" algn="l" rtl="0">
              <a:spcBef>
                <a:spcPts val="0"/>
              </a:spcBef>
              <a:spcAft>
                <a:spcPts val="0"/>
              </a:spcAft>
              <a:buClr>
                <a:schemeClr val="dk1"/>
              </a:buClr>
              <a:buSzPct val="61111"/>
              <a:buFont typeface="Arial"/>
              <a:buNone/>
            </a:pPr>
            <a:r>
              <a:rPr lang="en"/>
              <a:t>    PC_df = pd.DataFrame(data=PC, index = data.columns)</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r>
              <a:rPr lang="en"/>
              <a:t>    plt.style.use('ggplot')</a:t>
            </a:r>
            <a:endParaRPr/>
          </a:p>
          <a:p>
            <a:pPr marL="0" lvl="0" indent="0" algn="l" rtl="0">
              <a:spcBef>
                <a:spcPts val="0"/>
              </a:spcBef>
              <a:spcAft>
                <a:spcPts val="0"/>
              </a:spcAft>
              <a:buClr>
                <a:schemeClr val="dk1"/>
              </a:buClr>
              <a:buSzPct val="61111"/>
              <a:buFont typeface="Arial"/>
              <a:buNone/>
            </a:pPr>
            <a:r>
              <a:rPr lang="en"/>
              <a:t>    fig=plt.figure(figsize=(8,8))</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r>
              <a:rPr lang="en"/>
              <a:t>    for i in range(len(n)):</a:t>
            </a:r>
            <a:endParaRPr/>
          </a:p>
          <a:p>
            <a:pPr marL="0" lvl="0" indent="0" algn="l" rtl="0">
              <a:spcBef>
                <a:spcPts val="0"/>
              </a:spcBef>
              <a:spcAft>
                <a:spcPts val="0"/>
              </a:spcAft>
              <a:buClr>
                <a:schemeClr val="dk1"/>
              </a:buClr>
              <a:buSzPct val="61111"/>
              <a:buFont typeface="Arial"/>
              <a:buNone/>
            </a:pPr>
            <a:r>
              <a:rPr lang="en"/>
              <a:t>        plt.scatter(n[i,0],n[i,1], c = 'y')</a:t>
            </a:r>
            <a:endParaRPr/>
          </a:p>
          <a:p>
            <a:pPr marL="0" lvl="0" indent="0" algn="l" rtl="0">
              <a:spcBef>
                <a:spcPts val="0"/>
              </a:spcBef>
              <a:spcAft>
                <a:spcPts val="0"/>
              </a:spcAft>
              <a:buClr>
                <a:schemeClr val="dk1"/>
              </a:buClr>
              <a:buSzPct val="61111"/>
              <a:buFont typeface="Arial"/>
              <a:buNone/>
            </a:pPr>
            <a:r>
              <a:rPr lang="en"/>
              <a:t>        plt.text(n[i,0],n[i,1],data.index[i], c = 'g')</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r>
              <a:rPr lang="en"/>
              <a:t>    sc = 10</a:t>
            </a:r>
            <a:endParaRPr/>
          </a:p>
          <a:p>
            <a:pPr marL="0" lvl="0" indent="0" algn="l" rtl="0">
              <a:spcBef>
                <a:spcPts val="0"/>
              </a:spcBef>
              <a:spcAft>
                <a:spcPts val="0"/>
              </a:spcAft>
              <a:buClr>
                <a:schemeClr val="dk1"/>
              </a:buClr>
              <a:buSzPct val="61111"/>
              <a:buFont typeface="Arial"/>
              <a:buNone/>
            </a:pPr>
            <a:r>
              <a:rPr lang="en"/>
              <a:t>    for k in range(PC_df.shape[1]):</a:t>
            </a:r>
            <a:endParaRPr/>
          </a:p>
          <a:p>
            <a:pPr marL="0" lvl="0" indent="0" algn="l" rtl="0">
              <a:spcBef>
                <a:spcPts val="0"/>
              </a:spcBef>
              <a:spcAft>
                <a:spcPts val="0"/>
              </a:spcAft>
              <a:buClr>
                <a:schemeClr val="dk1"/>
              </a:buClr>
              <a:buSzPct val="61111"/>
              <a:buFont typeface="Arial"/>
              <a:buNone/>
            </a:pPr>
            <a:r>
              <a:rPr lang="en"/>
              <a:t>        plt.text(  PC_df.iloc[k,0]*sc + .05  ,  PC_df.iloc[k,1]*sc + .05 , PC_df.index[k] , c= 'r')</a:t>
            </a:r>
            <a:endParaRPr/>
          </a:p>
          <a:p>
            <a:pPr marL="0" lvl="0" indent="0" algn="l" rtl="0">
              <a:spcBef>
                <a:spcPts val="0"/>
              </a:spcBef>
              <a:spcAft>
                <a:spcPts val="0"/>
              </a:spcAft>
              <a:buClr>
                <a:schemeClr val="dk1"/>
              </a:buClr>
              <a:buSzPct val="61111"/>
              <a:buFont typeface="Arial"/>
              <a:buNone/>
            </a:pPr>
            <a:r>
              <a:rPr lang="en"/>
              <a:t>        plt.arrow( 0,0,  PC_df.iloc[k,0]*sc + .05  ,  PC_df.iloc[k,1]*sc + .05   , color= 'k')</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plt.xlabel("PC1")</a:t>
            </a:r>
            <a:endParaRPr/>
          </a:p>
          <a:p>
            <a:pPr marL="0" lvl="0" indent="0" algn="l" rtl="0">
              <a:spcBef>
                <a:spcPts val="0"/>
              </a:spcBef>
              <a:spcAft>
                <a:spcPts val="0"/>
              </a:spcAft>
              <a:buClr>
                <a:schemeClr val="dk1"/>
              </a:buClr>
              <a:buSzPct val="61111"/>
              <a:buFont typeface="Arial"/>
              <a:buNone/>
            </a:pPr>
            <a:r>
              <a:rPr lang="en"/>
              <a:t>    plt.ylabel("PC2")</a:t>
            </a:r>
            <a:endParaRPr/>
          </a:p>
          <a:p>
            <a:pPr marL="0" lvl="0" indent="0" algn="l" rtl="0">
              <a:spcBef>
                <a:spcPts val="0"/>
              </a:spcBef>
              <a:spcAft>
                <a:spcPts val="0"/>
              </a:spcAft>
              <a:buClr>
                <a:schemeClr val="dk1"/>
              </a:buClr>
              <a:buSzPct val="61111"/>
              <a:buFont typeface="Arial"/>
              <a:buNone/>
            </a:pPr>
            <a:r>
              <a:rPr lang="en"/>
              <a:t>    plt.show()</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DD(VC_df)</a:t>
            </a: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16669a8f3e_0_85"/>
          <p:cNvSpPr txBox="1">
            <a:spLocks noGrp="1"/>
          </p:cNvSpPr>
          <p:nvPr>
            <p:ph type="title"/>
          </p:nvPr>
        </p:nvSpPr>
        <p:spPr>
          <a:xfrm>
            <a:off x="185250" y="87175"/>
            <a:ext cx="8520600" cy="5232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lphaUcPeriod"/>
            </a:pPr>
            <a:r>
              <a:rPr lang="en"/>
              <a:t>SP500 Sectors :       PCA                               TSNE</a:t>
            </a:r>
            <a:endParaRPr/>
          </a:p>
        </p:txBody>
      </p:sp>
      <p:sp>
        <p:nvSpPr>
          <p:cNvPr id="61" name="Google Shape;61;g116669a8f3e_0_85"/>
          <p:cNvSpPr txBox="1">
            <a:spLocks noGrp="1"/>
          </p:cNvSpPr>
          <p:nvPr>
            <p:ph type="body" idx="1"/>
          </p:nvPr>
        </p:nvSpPr>
        <p:spPr>
          <a:xfrm>
            <a:off x="119875" y="697425"/>
            <a:ext cx="8870400" cy="434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Visualize the section information of the SP500 data :</a:t>
            </a:r>
            <a:endParaRPr/>
          </a:p>
        </p:txBody>
      </p:sp>
      <p:pic>
        <p:nvPicPr>
          <p:cNvPr id="62" name="Google Shape;62;g116669a8f3e_0_85"/>
          <p:cNvPicPr preferRelativeResize="0"/>
          <p:nvPr/>
        </p:nvPicPr>
        <p:blipFill>
          <a:blip r:embed="rId3">
            <a:alphaModFix/>
          </a:blip>
          <a:stretch>
            <a:fillRect/>
          </a:stretch>
        </p:blipFill>
        <p:spPr>
          <a:xfrm>
            <a:off x="2964800" y="2016125"/>
            <a:ext cx="3214400" cy="2331850"/>
          </a:xfrm>
          <a:prstGeom prst="rect">
            <a:avLst/>
          </a:prstGeom>
          <a:noFill/>
          <a:ln>
            <a:noFill/>
          </a:ln>
        </p:spPr>
      </p:pic>
      <p:pic>
        <p:nvPicPr>
          <p:cNvPr id="63" name="Google Shape;63;g116669a8f3e_0_85"/>
          <p:cNvPicPr preferRelativeResize="0"/>
          <p:nvPr/>
        </p:nvPicPr>
        <p:blipFill>
          <a:blip r:embed="rId4">
            <a:alphaModFix/>
          </a:blip>
          <a:stretch>
            <a:fillRect/>
          </a:stretch>
        </p:blipFill>
        <p:spPr>
          <a:xfrm>
            <a:off x="0" y="1874675"/>
            <a:ext cx="2863900" cy="2734851"/>
          </a:xfrm>
          <a:prstGeom prst="rect">
            <a:avLst/>
          </a:prstGeom>
          <a:noFill/>
          <a:ln>
            <a:noFill/>
          </a:ln>
        </p:spPr>
      </p:pic>
      <p:pic>
        <p:nvPicPr>
          <p:cNvPr id="64" name="Google Shape;64;g116669a8f3e_0_85"/>
          <p:cNvPicPr preferRelativeResize="0"/>
          <p:nvPr/>
        </p:nvPicPr>
        <p:blipFill>
          <a:blip r:embed="rId5">
            <a:alphaModFix/>
          </a:blip>
          <a:stretch>
            <a:fillRect/>
          </a:stretch>
        </p:blipFill>
        <p:spPr>
          <a:xfrm>
            <a:off x="6706000" y="784600"/>
            <a:ext cx="2284275" cy="426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17e6e0a8ca_0_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2" name="Google Shape;202;g117e6e0a8ca_0_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Clr>
                <a:schemeClr val="dk1"/>
              </a:buClr>
              <a:buSzPct val="61111"/>
              <a:buFont typeface="Arial"/>
              <a:buNone/>
            </a:pPr>
            <a:r>
              <a:rPr lang="en"/>
              <a:t>def imp(data) :</a:t>
            </a:r>
            <a:endParaRPr/>
          </a:p>
          <a:p>
            <a:pPr marL="0" lvl="0" indent="0" algn="l" rtl="0">
              <a:spcBef>
                <a:spcPts val="0"/>
              </a:spcBef>
              <a:spcAft>
                <a:spcPts val="0"/>
              </a:spcAft>
              <a:buClr>
                <a:schemeClr val="dk1"/>
              </a:buClr>
              <a:buSzPct val="61111"/>
              <a:buFont typeface="Arial"/>
              <a:buNone/>
            </a:pPr>
            <a:r>
              <a:rPr lang="en"/>
              <a:t>    #data = data.drop(['0'], axis = 1)</a:t>
            </a:r>
            <a:endParaRPr/>
          </a:p>
          <a:p>
            <a:pPr marL="0" lvl="0" indent="0" algn="l" rtl="0">
              <a:spcBef>
                <a:spcPts val="0"/>
              </a:spcBef>
              <a:spcAft>
                <a:spcPts val="0"/>
              </a:spcAft>
              <a:buClr>
                <a:schemeClr val="dk1"/>
              </a:buClr>
              <a:buSzPct val="61111"/>
              <a:buFont typeface="Arial"/>
              <a:buNone/>
            </a:pPr>
            <a:r>
              <a:rPr lang="en"/>
              <a:t>    n,pca = doPCA(data)</a:t>
            </a:r>
            <a:endParaRPr/>
          </a:p>
          <a:p>
            <a:pPr marL="0" lvl="0" indent="0" algn="l" rtl="0">
              <a:spcBef>
                <a:spcPts val="0"/>
              </a:spcBef>
              <a:spcAft>
                <a:spcPts val="0"/>
              </a:spcAft>
              <a:buClr>
                <a:schemeClr val="dk1"/>
              </a:buClr>
              <a:buSzPct val="61111"/>
              <a:buFont typeface="Arial"/>
              <a:buNone/>
            </a:pPr>
            <a:r>
              <a:rPr lang="en"/>
              <a:t>    PC = pca.components_</a:t>
            </a:r>
            <a:endParaRPr/>
          </a:p>
          <a:p>
            <a:pPr marL="0" lvl="0" indent="0" algn="l" rtl="0">
              <a:spcBef>
                <a:spcPts val="0"/>
              </a:spcBef>
              <a:spcAft>
                <a:spcPts val="0"/>
              </a:spcAft>
              <a:buClr>
                <a:schemeClr val="dk1"/>
              </a:buClr>
              <a:buSzPct val="61111"/>
              <a:buFont typeface="Arial"/>
              <a:buNone/>
            </a:pPr>
            <a:r>
              <a:rPr lang="en"/>
              <a:t>    PC_df = pd.DataFrame(data=PC, index = data.columns)</a:t>
            </a:r>
            <a:endParaRPr/>
          </a:p>
          <a:p>
            <a:pPr marL="0" lvl="0" indent="0" algn="l" rtl="0">
              <a:spcBef>
                <a:spcPts val="0"/>
              </a:spcBef>
              <a:spcAft>
                <a:spcPts val="0"/>
              </a:spcAft>
              <a:buClr>
                <a:schemeClr val="dk1"/>
              </a:buClr>
              <a:buSzPct val="61111"/>
              <a:buFont typeface="Arial"/>
              <a:buNone/>
            </a:pPr>
            <a:r>
              <a:rPr lang="en"/>
              <a:t>    PC_dim = PC_df</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weight = pca.explained_variance_ratio_</a:t>
            </a:r>
            <a:endParaRPr/>
          </a:p>
          <a:p>
            <a:pPr marL="0" lvl="0" indent="0" algn="l" rtl="0">
              <a:spcBef>
                <a:spcPts val="0"/>
              </a:spcBef>
              <a:spcAft>
                <a:spcPts val="0"/>
              </a:spcAft>
              <a:buClr>
                <a:schemeClr val="dk1"/>
              </a:buClr>
              <a:buSzPct val="61111"/>
              <a:buFont typeface="Arial"/>
              <a:buNone/>
            </a:pPr>
            <a:r>
              <a:rPr lang="en"/>
              <a:t>    #print(weight)</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PC_dim["Feature Importance "] = (PC_dim**2).apply(lambda x : np.sqrt(x.dot(weight)), axis = 1 )</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PC_dim = PC_dim.round(decimals=2)</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return PC_dim</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PC_dim = imp(VC_df)</a:t>
            </a:r>
            <a:endParaRPr/>
          </a:p>
          <a:p>
            <a:pPr marL="0" lvl="0" indent="0" algn="l" rtl="0">
              <a:spcBef>
                <a:spcPts val="0"/>
              </a:spcBef>
              <a:spcAft>
                <a:spcPts val="0"/>
              </a:spcAft>
              <a:buClr>
                <a:schemeClr val="dk1"/>
              </a:buClr>
              <a:buSzPct val="61111"/>
              <a:buFont typeface="Arial"/>
              <a:buNone/>
            </a:pPr>
            <a:r>
              <a:rPr lang="en"/>
              <a:t>PC_dim</a:t>
            </a:r>
            <a:endParaRPr/>
          </a:p>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17e6e0a8ca_0_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8" name="Google Shape;208;g117e6e0a8ca_0_1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0"/>
              </a:spcAft>
              <a:buClr>
                <a:schemeClr val="dk1"/>
              </a:buClr>
              <a:buSzPct val="61111"/>
              <a:buFont typeface="Arial"/>
              <a:buNone/>
            </a:pPr>
            <a:r>
              <a:rPr lang="en"/>
              <a:t>##PCA </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r>
              <a:rPr lang="en"/>
              <a:t>def do(data):</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r>
              <a:rPr lang="en"/>
              <a:t>    AAPL = data</a:t>
            </a:r>
            <a:endParaRPr/>
          </a:p>
          <a:p>
            <a:pPr marL="0" lvl="0" indent="0" algn="l" rtl="0">
              <a:spcBef>
                <a:spcPts val="0"/>
              </a:spcBef>
              <a:spcAft>
                <a:spcPts val="0"/>
              </a:spcAft>
              <a:buClr>
                <a:schemeClr val="dk1"/>
              </a:buClr>
              <a:buSzPct val="61111"/>
              <a:buFont typeface="Arial"/>
              <a:buNone/>
            </a:pPr>
            <a:r>
              <a:rPr lang="en"/>
              <a:t>    AAPL = StandardScaler().fit_transform(AAPL)</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n,pca = doPCA(data)</a:t>
            </a:r>
            <a:endParaRPr/>
          </a:p>
          <a:p>
            <a:pPr marL="0" lvl="0" indent="0" algn="l" rtl="0">
              <a:spcBef>
                <a:spcPts val="0"/>
              </a:spcBef>
              <a:spcAft>
                <a:spcPts val="0"/>
              </a:spcAft>
              <a:buClr>
                <a:schemeClr val="dk1"/>
              </a:buClr>
              <a:buSzPct val="61111"/>
              <a:buFont typeface="Arial"/>
              <a:buNone/>
            </a:pPr>
            <a:r>
              <a:rPr lang="en"/>
              <a:t>    PC = pca.components_</a:t>
            </a:r>
            <a:endParaRPr/>
          </a:p>
          <a:p>
            <a:pPr marL="0" lvl="0" indent="0" algn="l" rtl="0">
              <a:spcBef>
                <a:spcPts val="0"/>
              </a:spcBef>
              <a:spcAft>
                <a:spcPts val="0"/>
              </a:spcAft>
              <a:buClr>
                <a:schemeClr val="dk1"/>
              </a:buClr>
              <a:buSzPct val="61111"/>
              <a:buFont typeface="Arial"/>
              <a:buNone/>
            </a:pPr>
            <a:r>
              <a:rPr lang="en"/>
              <a:t>    PC_df = pd.DataFrame(data=PC, index = data.columns)</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X = n</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np.shape(X)</a:t>
            </a:r>
            <a:endParaRPr/>
          </a:p>
          <a:p>
            <a:pPr marL="0" lvl="0" indent="0" algn="l" rtl="0">
              <a:spcBef>
                <a:spcPts val="0"/>
              </a:spcBef>
              <a:spcAft>
                <a:spcPts val="0"/>
              </a:spcAft>
              <a:buClr>
                <a:schemeClr val="dk1"/>
              </a:buClr>
              <a:buSzPct val="61111"/>
              <a:buFont typeface="Arial"/>
              <a:buNone/>
            </a:pPr>
            <a:r>
              <a:rPr lang="en"/>
              <a:t>    newData_df = pd.DataFrame(data = X,  columns = ['PC' + str(i) for i in range(X.shape[1])], index = data.index)</a:t>
            </a:r>
            <a:endParaRPr/>
          </a:p>
          <a:p>
            <a:pPr marL="0" lvl="0" indent="0" algn="l" rtl="0">
              <a:spcBef>
                <a:spcPts val="0"/>
              </a:spcBef>
              <a:spcAft>
                <a:spcPts val="0"/>
              </a:spcAft>
              <a:buClr>
                <a:schemeClr val="dk1"/>
              </a:buClr>
              <a:buSzPct val="61111"/>
              <a:buFont typeface="Arial"/>
              <a:buNone/>
            </a:pPr>
            <a:r>
              <a:rPr lang="en"/>
              <a:t>    newData_df.head(1)</a:t>
            </a:r>
            <a:endParaRPr/>
          </a:p>
          <a:p>
            <a:pPr marL="0" lvl="0" indent="0" algn="l" rtl="0">
              <a:spcBef>
                <a:spcPts val="0"/>
              </a:spcBef>
              <a:spcAft>
                <a:spcPts val="0"/>
              </a:spcAft>
              <a:buClr>
                <a:schemeClr val="dk1"/>
              </a:buClr>
              <a:buSzPct val="61111"/>
              <a:buFont typeface="Arial"/>
              <a:buNone/>
            </a:pPr>
            <a:r>
              <a:rPr lang="en"/>
              <a:t>    df = pd.DataFrame(data = X,columns = data.columns)</a:t>
            </a:r>
            <a:endParaRPr/>
          </a:p>
          <a:p>
            <a:pPr marL="0" lvl="0" indent="0" algn="l" rtl="0">
              <a:spcBef>
                <a:spcPts val="0"/>
              </a:spcBef>
              <a:spcAft>
                <a:spcPts val="0"/>
              </a:spcAft>
              <a:buClr>
                <a:schemeClr val="dk1"/>
              </a:buClr>
              <a:buSzPct val="61111"/>
              <a:buFont typeface="Arial"/>
              <a:buNone/>
            </a:pPr>
            <a:r>
              <a:rPr lang="en"/>
              <a:t>    newData_df['Ranking'] = newData_df.apply( lambda x : np.sqrt(x.dot(x)), axis =1)</a:t>
            </a:r>
            <a:endParaRPr/>
          </a:p>
          <a:p>
            <a:pPr marL="0" lvl="0" indent="0" algn="l" rtl="0">
              <a:spcBef>
                <a:spcPts val="0"/>
              </a:spcBef>
              <a:spcAft>
                <a:spcPts val="0"/>
              </a:spcAft>
              <a:buClr>
                <a:schemeClr val="dk1"/>
              </a:buClr>
              <a:buSzPct val="61111"/>
              <a:buFont typeface="Arial"/>
              <a:buNone/>
            </a:pPr>
            <a:r>
              <a:rPr lang="en"/>
              <a:t>    ranking_20 = newData_df.Ranking.sort_values(ascending = False)[0:20]</a:t>
            </a:r>
            <a:endParaRPr/>
          </a:p>
          <a:p>
            <a:pPr marL="0" lvl="0" indent="0" algn="l" rtl="0">
              <a:spcBef>
                <a:spcPts val="0"/>
              </a:spcBef>
              <a:spcAft>
                <a:spcPts val="0"/>
              </a:spcAft>
              <a:buClr>
                <a:schemeClr val="dk1"/>
              </a:buClr>
              <a:buSzPct val="61111"/>
              <a:buFont typeface="Arial"/>
              <a:buNone/>
            </a:pPr>
            <a:r>
              <a:rPr lang="en"/>
              <a:t>    #print(ranking_20)</a:t>
            </a:r>
            <a:endParaRPr/>
          </a:p>
          <a:p>
            <a:pPr marL="0" lvl="0" indent="0" algn="l" rtl="0">
              <a:spcBef>
                <a:spcPts val="0"/>
              </a:spcBef>
              <a:spcAft>
                <a:spcPts val="0"/>
              </a:spcAft>
              <a:buClr>
                <a:schemeClr val="dk1"/>
              </a:buClr>
              <a:buSzPct val="61111"/>
              <a:buFont typeface="Arial"/>
              <a:buNone/>
            </a:pPr>
            <a:r>
              <a:rPr lang="en"/>
              <a:t>    ranking_20.plot.bar()</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r>
              <a:rPr lang="en"/>
              <a:t>    plt.show()</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do(VC_df)   </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117e6e0a8ca_0_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4" name="Google Shape;214;g117e6e0a8ca_0_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0"/>
              </a:spcAft>
              <a:buClr>
                <a:schemeClr val="dk1"/>
              </a:buClr>
              <a:buSzPct val="61111"/>
              <a:buFont typeface="Arial"/>
              <a:buNone/>
            </a:pPr>
            <a:r>
              <a:rPr lang="en"/>
              <a:t>##TSNE</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r>
              <a:rPr lang="en"/>
              <a:t>def do(data):</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r>
              <a:rPr lang="en"/>
              <a:t>    AAPL = data</a:t>
            </a:r>
            <a:endParaRPr/>
          </a:p>
          <a:p>
            <a:pPr marL="0" lvl="0" indent="0" algn="l" rtl="0">
              <a:spcBef>
                <a:spcPts val="0"/>
              </a:spcBef>
              <a:spcAft>
                <a:spcPts val="0"/>
              </a:spcAft>
              <a:buClr>
                <a:schemeClr val="dk1"/>
              </a:buClr>
              <a:buSzPct val="61111"/>
              <a:buFont typeface="Arial"/>
              <a:buNone/>
            </a:pPr>
            <a:r>
              <a:rPr lang="en"/>
              <a:t>    AAPL = StandardScaler().fit_transform(AAPL)</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n = doTSNE(data,30)</a:t>
            </a:r>
            <a:endParaRPr/>
          </a:p>
          <a:p>
            <a:pPr marL="0" lvl="0" indent="0" algn="l" rtl="0">
              <a:spcBef>
                <a:spcPts val="0"/>
              </a:spcBef>
              <a:spcAft>
                <a:spcPts val="0"/>
              </a:spcAft>
              <a:buClr>
                <a:schemeClr val="dk1"/>
              </a:buClr>
              <a:buSzPct val="61111"/>
              <a:buFont typeface="Arial"/>
              <a:buNone/>
            </a:pPr>
            <a:r>
              <a:rPr lang="en"/>
              <a:t>    PC = n</a:t>
            </a:r>
            <a:endParaRPr/>
          </a:p>
          <a:p>
            <a:pPr marL="0" lvl="0" indent="0" algn="l" rtl="0">
              <a:spcBef>
                <a:spcPts val="0"/>
              </a:spcBef>
              <a:spcAft>
                <a:spcPts val="0"/>
              </a:spcAft>
              <a:buClr>
                <a:schemeClr val="dk1"/>
              </a:buClr>
              <a:buSzPct val="61111"/>
              <a:buFont typeface="Arial"/>
              <a:buNone/>
            </a:pPr>
            <a:r>
              <a:rPr lang="en"/>
              <a:t>    PC_df = pd.DataFrame(data=PC)</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X = n</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np.shape(X)</a:t>
            </a:r>
            <a:endParaRPr/>
          </a:p>
          <a:p>
            <a:pPr marL="0" lvl="0" indent="0" algn="l" rtl="0">
              <a:spcBef>
                <a:spcPts val="0"/>
              </a:spcBef>
              <a:spcAft>
                <a:spcPts val="0"/>
              </a:spcAft>
              <a:buClr>
                <a:schemeClr val="dk1"/>
              </a:buClr>
              <a:buSzPct val="61111"/>
              <a:buFont typeface="Arial"/>
              <a:buNone/>
            </a:pPr>
            <a:r>
              <a:rPr lang="en"/>
              <a:t>    newData_df = pd.DataFrame(data = X,  columns = ['PC' + str(i) for i in range(X.shape[1])], index = data.index)</a:t>
            </a:r>
            <a:endParaRPr/>
          </a:p>
          <a:p>
            <a:pPr marL="0" lvl="0" indent="0" algn="l" rtl="0">
              <a:spcBef>
                <a:spcPts val="0"/>
              </a:spcBef>
              <a:spcAft>
                <a:spcPts val="0"/>
              </a:spcAft>
              <a:buClr>
                <a:schemeClr val="dk1"/>
              </a:buClr>
              <a:buSzPct val="61111"/>
              <a:buFont typeface="Arial"/>
              <a:buNone/>
            </a:pPr>
            <a:r>
              <a:rPr lang="en"/>
              <a:t>    newData_df.head(1)</a:t>
            </a:r>
            <a:endParaRPr/>
          </a:p>
          <a:p>
            <a:pPr marL="0" lvl="0" indent="0" algn="l" rtl="0">
              <a:spcBef>
                <a:spcPts val="0"/>
              </a:spcBef>
              <a:spcAft>
                <a:spcPts val="0"/>
              </a:spcAft>
              <a:buClr>
                <a:schemeClr val="dk1"/>
              </a:buClr>
              <a:buSzPct val="61111"/>
              <a:buFont typeface="Arial"/>
              <a:buNone/>
            </a:pPr>
            <a:r>
              <a:rPr lang="en"/>
              <a:t>    df = pd.DataFrame(data = X)</a:t>
            </a:r>
            <a:endParaRPr/>
          </a:p>
          <a:p>
            <a:pPr marL="0" lvl="0" indent="0" algn="l" rtl="0">
              <a:spcBef>
                <a:spcPts val="0"/>
              </a:spcBef>
              <a:spcAft>
                <a:spcPts val="0"/>
              </a:spcAft>
              <a:buClr>
                <a:schemeClr val="dk1"/>
              </a:buClr>
              <a:buSzPct val="61111"/>
              <a:buFont typeface="Arial"/>
              <a:buNone/>
            </a:pPr>
            <a:r>
              <a:rPr lang="en"/>
              <a:t>    newData_df['Ranking'] = newData_df.apply( lambda x : np.sqrt(x.dot(x)), axis =1)</a:t>
            </a:r>
            <a:endParaRPr/>
          </a:p>
          <a:p>
            <a:pPr marL="0" lvl="0" indent="0" algn="l" rtl="0">
              <a:spcBef>
                <a:spcPts val="0"/>
              </a:spcBef>
              <a:spcAft>
                <a:spcPts val="0"/>
              </a:spcAft>
              <a:buClr>
                <a:schemeClr val="dk1"/>
              </a:buClr>
              <a:buSzPct val="61111"/>
              <a:buFont typeface="Arial"/>
              <a:buNone/>
            </a:pPr>
            <a:r>
              <a:rPr lang="en"/>
              <a:t>    ranking_20 = newData_df.Ranking.sort_values(ascending = False)[0:20]</a:t>
            </a:r>
            <a:endParaRPr/>
          </a:p>
          <a:p>
            <a:pPr marL="0" lvl="0" indent="0" algn="l" rtl="0">
              <a:spcBef>
                <a:spcPts val="0"/>
              </a:spcBef>
              <a:spcAft>
                <a:spcPts val="0"/>
              </a:spcAft>
              <a:buClr>
                <a:schemeClr val="dk1"/>
              </a:buClr>
              <a:buSzPct val="61111"/>
              <a:buFont typeface="Arial"/>
              <a:buNone/>
            </a:pPr>
            <a:r>
              <a:rPr lang="en"/>
              <a:t>    #print(ranking_20)</a:t>
            </a:r>
            <a:endParaRPr/>
          </a:p>
          <a:p>
            <a:pPr marL="0" lvl="0" indent="0" algn="l" rtl="0">
              <a:spcBef>
                <a:spcPts val="0"/>
              </a:spcBef>
              <a:spcAft>
                <a:spcPts val="0"/>
              </a:spcAft>
              <a:buClr>
                <a:schemeClr val="dk1"/>
              </a:buClr>
              <a:buSzPct val="61111"/>
              <a:buFont typeface="Arial"/>
              <a:buNone/>
            </a:pPr>
            <a:r>
              <a:rPr lang="en"/>
              <a:t>    ranking_20.plot.bar()</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Clr>
                <a:schemeClr val="dk1"/>
              </a:buClr>
              <a:buSzPct val="61111"/>
              <a:buFont typeface="Arial"/>
              <a:buNone/>
            </a:pPr>
            <a:r>
              <a:rPr lang="en"/>
              <a:t>    plt.show()</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    </a:t>
            </a:r>
            <a:endParaRPr/>
          </a:p>
          <a:p>
            <a:pPr marL="0" lvl="0" indent="0" algn="l" rtl="0">
              <a:spcBef>
                <a:spcPts val="0"/>
              </a:spcBef>
              <a:spcAft>
                <a:spcPts val="0"/>
              </a:spcAft>
              <a:buClr>
                <a:schemeClr val="dk1"/>
              </a:buClr>
              <a:buSzPct val="61111"/>
              <a:buFont typeface="Arial"/>
              <a:buNone/>
            </a:pPr>
            <a:r>
              <a:rPr lang="en"/>
              <a:t>do(VC_df)   </a:t>
            </a:r>
            <a:endParaRPr/>
          </a:p>
          <a:p>
            <a:pPr marL="0" lvl="0" indent="0" algn="l" rtl="0">
              <a:spcBef>
                <a:spcPts val="0"/>
              </a:spcBef>
              <a:spcAft>
                <a:spcPts val="0"/>
              </a:spcAft>
              <a:buClr>
                <a:schemeClr val="dk1"/>
              </a:buClr>
              <a:buSzPct val="61111"/>
              <a:buFont typeface="Arial"/>
              <a:buNone/>
            </a:pP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17e6e0a8ca_0_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0" name="Google Shape;220;g117e6e0a8ca_0_1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def get10NN(X):</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r>
              <a:rPr lang="en"/>
              <a:t>    nbrs = NearestNeighbors(n_neighbors=10, algorithm='ball_tree').fit(X)</a:t>
            </a:r>
            <a:endParaRPr/>
          </a:p>
          <a:p>
            <a:pPr marL="0" lvl="0" indent="0" algn="l" rtl="0">
              <a:spcBef>
                <a:spcPts val="0"/>
              </a:spcBef>
              <a:spcAft>
                <a:spcPts val="0"/>
              </a:spcAft>
              <a:buClr>
                <a:schemeClr val="dk1"/>
              </a:buClr>
              <a:buSzPts val="1100"/>
              <a:buFont typeface="Arial"/>
              <a:buNone/>
            </a:pPr>
            <a:r>
              <a:rPr lang="en"/>
              <a:t>    distances, indices = nbrs.kneighbors(X)</a:t>
            </a:r>
            <a:endParaRPr/>
          </a:p>
          <a:p>
            <a:pPr marL="0" lvl="0" indent="0" algn="l" rtl="0">
              <a:spcBef>
                <a:spcPts val="0"/>
              </a:spcBef>
              <a:spcAft>
                <a:spcPts val="0"/>
              </a:spcAft>
              <a:buClr>
                <a:schemeClr val="dk1"/>
              </a:buClr>
              <a:buSzPts val="1100"/>
              <a:buFont typeface="Arial"/>
              <a:buNone/>
            </a:pPr>
            <a:r>
              <a:rPr lang="en"/>
              <a:t>    return indices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ind = get10NN(data)</a:t>
            </a:r>
            <a:endParaRPr/>
          </a:p>
          <a:p>
            <a:pPr marL="0" lvl="0" indent="0" algn="l" rtl="0">
              <a:spcBef>
                <a:spcPts val="0"/>
              </a:spcBef>
              <a:spcAft>
                <a:spcPts val="0"/>
              </a:spcAft>
              <a:buClr>
                <a:schemeClr val="dk1"/>
              </a:buClr>
              <a:buSzPts val="1100"/>
              <a:buFont typeface="Arial"/>
              <a:buNone/>
            </a:pPr>
            <a:r>
              <a:rPr lang="en"/>
              <a:t>ind</a:t>
            </a:r>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17e6e0a8ca_0_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Reference</a:t>
            </a:r>
            <a:endParaRPr dirty="0"/>
          </a:p>
        </p:txBody>
      </p:sp>
      <p:sp>
        <p:nvSpPr>
          <p:cNvPr id="220" name="Google Shape;220;g117e6e0a8ca_0_1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hlinkClick r:id="rId3"/>
              </a:rPr>
              <a:t>https://github.com/Shaif95</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4"/>
              </a:rPr>
              <a:t>https://scikit-learn.org/stable/modules/classes.html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a:hlinkClick r:id="rId5"/>
              </a:rPr>
              <a:t>https://scikit-learn.org/stable/modules/generated/sklearn.manifold.TSNE.html</a:t>
            </a: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916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226" name="Google Shape;226;p14"/>
          <p:cNvSpPr txBox="1">
            <a:spLocks noGrp="1"/>
          </p:cNvSpPr>
          <p:nvPr>
            <p:ph type="body" idx="1"/>
          </p:nvPr>
        </p:nvSpPr>
        <p:spPr>
          <a:xfrm>
            <a:off x="311700" y="2189000"/>
            <a:ext cx="8520600" cy="15312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SzPts val="1800"/>
              <a:buNone/>
            </a:pPr>
            <a:r>
              <a:rPr lang="en" sz="5500" b="1"/>
              <a:t>Thank You</a:t>
            </a:r>
            <a:endParaRPr sz="55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116669a8f3e_0_75"/>
          <p:cNvSpPr txBox="1">
            <a:spLocks noGrp="1"/>
          </p:cNvSpPr>
          <p:nvPr>
            <p:ph type="title"/>
          </p:nvPr>
        </p:nvSpPr>
        <p:spPr>
          <a:xfrm>
            <a:off x="311700" y="185250"/>
            <a:ext cx="8520600" cy="518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lphaUcPeriod"/>
            </a:pPr>
            <a:r>
              <a:rPr lang="en"/>
              <a:t>SP500 PCA : Feature Importance</a:t>
            </a:r>
            <a:endParaRPr/>
          </a:p>
        </p:txBody>
      </p:sp>
      <p:sp>
        <p:nvSpPr>
          <p:cNvPr id="70" name="Google Shape;70;g116669a8f3e_0_75"/>
          <p:cNvSpPr txBox="1">
            <a:spLocks noGrp="1"/>
          </p:cNvSpPr>
          <p:nvPr>
            <p:ph type="body" idx="1"/>
          </p:nvPr>
        </p:nvSpPr>
        <p:spPr>
          <a:xfrm>
            <a:off x="311700" y="1152475"/>
            <a:ext cx="8520600" cy="383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1300" dirty="0"/>
          </a:p>
          <a:p>
            <a:pPr marL="0" lvl="0" indent="0" algn="l" rtl="0">
              <a:spcBef>
                <a:spcPts val="0"/>
              </a:spcBef>
              <a:spcAft>
                <a:spcPts val="0"/>
              </a:spcAft>
              <a:buNone/>
            </a:pPr>
            <a:r>
              <a:rPr lang="en" sz="1300" dirty="0"/>
              <a:t>Check sections 2 and 3 information of the SEC 8K of the top-10 ranked stocks what can you find?</a:t>
            </a:r>
            <a:endParaRPr sz="1300" dirty="0"/>
          </a:p>
          <a:p>
            <a:pPr marL="0" lvl="0" indent="0" algn="l" rtl="0">
              <a:spcBef>
                <a:spcPts val="0"/>
              </a:spcBef>
              <a:spcAft>
                <a:spcPts val="0"/>
              </a:spcAft>
              <a:buNone/>
            </a:pPr>
            <a:endParaRPr sz="1300" dirty="0"/>
          </a:p>
          <a:p>
            <a:pPr marL="0" lvl="0" indent="0" algn="l" rtl="0">
              <a:spcBef>
                <a:spcPts val="0"/>
              </a:spcBef>
              <a:spcAft>
                <a:spcPts val="0"/>
              </a:spcAft>
              <a:buNone/>
            </a:pPr>
            <a:r>
              <a:rPr lang="en" sz="1300" dirty="0"/>
              <a:t>SEC 8K has the earnings release for the stocks listed here.</a:t>
            </a:r>
            <a:endParaRPr sz="1300" dirty="0"/>
          </a:p>
        </p:txBody>
      </p:sp>
      <p:pic>
        <p:nvPicPr>
          <p:cNvPr id="71" name="Google Shape;71;g116669a8f3e_0_75"/>
          <p:cNvPicPr preferRelativeResize="0"/>
          <p:nvPr/>
        </p:nvPicPr>
        <p:blipFill>
          <a:blip r:embed="rId3">
            <a:alphaModFix/>
          </a:blip>
          <a:stretch>
            <a:fillRect/>
          </a:stretch>
        </p:blipFill>
        <p:spPr>
          <a:xfrm>
            <a:off x="184125" y="847350"/>
            <a:ext cx="5609660" cy="2919150"/>
          </a:xfrm>
          <a:prstGeom prst="rect">
            <a:avLst/>
          </a:prstGeom>
          <a:noFill/>
          <a:ln>
            <a:noFill/>
          </a:ln>
        </p:spPr>
      </p:pic>
      <p:pic>
        <p:nvPicPr>
          <p:cNvPr id="72" name="Google Shape;72;g116669a8f3e_0_75"/>
          <p:cNvPicPr preferRelativeResize="0"/>
          <p:nvPr/>
        </p:nvPicPr>
        <p:blipFill>
          <a:blip r:embed="rId4">
            <a:alphaModFix/>
          </a:blip>
          <a:stretch>
            <a:fillRect/>
          </a:stretch>
        </p:blipFill>
        <p:spPr>
          <a:xfrm>
            <a:off x="6026175" y="387925"/>
            <a:ext cx="2560849" cy="2919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17e6e0a8ca_0_164"/>
          <p:cNvSpPr txBox="1">
            <a:spLocks noGrp="1"/>
          </p:cNvSpPr>
          <p:nvPr>
            <p:ph type="title"/>
          </p:nvPr>
        </p:nvSpPr>
        <p:spPr>
          <a:xfrm>
            <a:off x="272554" y="22125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PCA              BiPlot                              TriPlot</a:t>
            </a:r>
            <a:endParaRPr dirty="0"/>
          </a:p>
        </p:txBody>
      </p:sp>
      <p:sp>
        <p:nvSpPr>
          <p:cNvPr id="78" name="Google Shape;78;g117e6e0a8ca_0_1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graphicFrame>
        <p:nvGraphicFramePr>
          <p:cNvPr id="2" name="Object 1">
            <a:extLst>
              <a:ext uri="{FF2B5EF4-FFF2-40B4-BE49-F238E27FC236}">
                <a16:creationId xmlns:a16="http://schemas.microsoft.com/office/drawing/2014/main" id="{DD6D98EF-4B71-4AB1-B265-CCB996BBFFD4}"/>
              </a:ext>
            </a:extLst>
          </p:cNvPr>
          <p:cNvGraphicFramePr>
            <a:graphicFrameLocks noChangeAspect="1"/>
          </p:cNvGraphicFramePr>
          <p:nvPr>
            <p:extLst>
              <p:ext uri="{D42A27DB-BD31-4B8C-83A1-F6EECF244321}">
                <p14:modId xmlns:p14="http://schemas.microsoft.com/office/powerpoint/2010/main" val="3258850092"/>
              </p:ext>
            </p:extLst>
          </p:nvPr>
        </p:nvGraphicFramePr>
        <p:xfrm>
          <a:off x="311699" y="983992"/>
          <a:ext cx="4245975" cy="3943400"/>
        </p:xfrm>
        <a:graphic>
          <a:graphicData uri="http://schemas.openxmlformats.org/presentationml/2006/ole">
            <mc:AlternateContent xmlns:mc="http://schemas.openxmlformats.org/markup-compatibility/2006">
              <mc:Choice xmlns:v="urn:schemas-microsoft-com:vml" Requires="v">
                <p:oleObj spid="_x0000_s2052" name="Bitmap Image" r:id="rId4" imgW="6484680" imgH="6042600" progId="Paint.Picture">
                  <p:embed/>
                </p:oleObj>
              </mc:Choice>
              <mc:Fallback>
                <p:oleObj name="Bitmap Image" r:id="rId4" imgW="6484680" imgH="6042600" progId="Paint.Picture">
                  <p:embed/>
                  <p:pic>
                    <p:nvPicPr>
                      <p:cNvPr id="0" name=""/>
                      <p:cNvPicPr/>
                      <p:nvPr/>
                    </p:nvPicPr>
                    <p:blipFill>
                      <a:blip r:embed="rId5"/>
                      <a:stretch>
                        <a:fillRect/>
                      </a:stretch>
                    </p:blipFill>
                    <p:spPr>
                      <a:xfrm>
                        <a:off x="311699" y="983992"/>
                        <a:ext cx="4245975" cy="394340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ECD9D76A-D8C8-4841-B2A5-1C526E22ED1D}"/>
              </a:ext>
            </a:extLst>
          </p:cNvPr>
          <p:cNvGraphicFramePr>
            <a:graphicFrameLocks noChangeAspect="1"/>
          </p:cNvGraphicFramePr>
          <p:nvPr>
            <p:extLst>
              <p:ext uri="{D42A27DB-BD31-4B8C-83A1-F6EECF244321}">
                <p14:modId xmlns:p14="http://schemas.microsoft.com/office/powerpoint/2010/main" val="3257640275"/>
              </p:ext>
            </p:extLst>
          </p:nvPr>
        </p:nvGraphicFramePr>
        <p:xfrm>
          <a:off x="4850936" y="858242"/>
          <a:ext cx="4049713" cy="4064000"/>
        </p:xfrm>
        <a:graphic>
          <a:graphicData uri="http://schemas.openxmlformats.org/presentationml/2006/ole">
            <mc:AlternateContent xmlns:mc="http://schemas.openxmlformats.org/markup-compatibility/2006">
              <mc:Choice xmlns:v="urn:schemas-microsoft-com:vml" Requires="v">
                <p:oleObj spid="_x0000_s2053" name="Bitmap Image" r:id="rId6" imgW="6469560" imgH="6515280" progId="Paint.Picture">
                  <p:embed/>
                </p:oleObj>
              </mc:Choice>
              <mc:Fallback>
                <p:oleObj name="Bitmap Image" r:id="rId6" imgW="6469560" imgH="6515280" progId="Paint.Picture">
                  <p:embed/>
                  <p:pic>
                    <p:nvPicPr>
                      <p:cNvPr id="0" name=""/>
                      <p:cNvPicPr/>
                      <p:nvPr/>
                    </p:nvPicPr>
                    <p:blipFill>
                      <a:blip r:embed="rId7"/>
                      <a:stretch>
                        <a:fillRect/>
                      </a:stretch>
                    </p:blipFill>
                    <p:spPr>
                      <a:xfrm>
                        <a:off x="4850936" y="858242"/>
                        <a:ext cx="4049713" cy="406400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116669a8f3e_0_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lphaUcPeriod"/>
            </a:pPr>
            <a:r>
              <a:rPr lang="en"/>
              <a:t>SP500 Ranking : NSVA ,                       SPCA</a:t>
            </a:r>
            <a:endParaRPr/>
          </a:p>
        </p:txBody>
      </p:sp>
      <p:sp>
        <p:nvSpPr>
          <p:cNvPr id="86" name="Google Shape;86;g116669a8f3e_0_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NSVA                                                     PCA</a:t>
            </a:r>
            <a:endParaRPr dirty="0"/>
          </a:p>
        </p:txBody>
      </p:sp>
      <p:pic>
        <p:nvPicPr>
          <p:cNvPr id="87" name="Google Shape;87;g116669a8f3e_0_80"/>
          <p:cNvPicPr preferRelativeResize="0"/>
          <p:nvPr/>
        </p:nvPicPr>
        <p:blipFill>
          <a:blip r:embed="rId3">
            <a:alphaModFix/>
          </a:blip>
          <a:stretch>
            <a:fillRect/>
          </a:stretch>
        </p:blipFill>
        <p:spPr>
          <a:xfrm>
            <a:off x="311697" y="1591397"/>
            <a:ext cx="4036300" cy="3082150"/>
          </a:xfrm>
          <a:prstGeom prst="rect">
            <a:avLst/>
          </a:prstGeom>
          <a:noFill/>
          <a:ln>
            <a:noFill/>
          </a:ln>
        </p:spPr>
      </p:pic>
      <p:pic>
        <p:nvPicPr>
          <p:cNvPr id="88" name="Google Shape;88;g116669a8f3e_0_80"/>
          <p:cNvPicPr preferRelativeResize="0"/>
          <p:nvPr/>
        </p:nvPicPr>
        <p:blipFill>
          <a:blip r:embed="rId4">
            <a:alphaModFix/>
          </a:blip>
          <a:stretch>
            <a:fillRect/>
          </a:stretch>
        </p:blipFill>
        <p:spPr>
          <a:xfrm>
            <a:off x="4895136" y="1319597"/>
            <a:ext cx="3862061" cy="3082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117e6e0a8ca_0_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 SP500 TSNE Rank                              PCA Rank</a:t>
            </a:r>
            <a:endParaRPr dirty="0"/>
          </a:p>
        </p:txBody>
      </p:sp>
      <p:sp>
        <p:nvSpPr>
          <p:cNvPr id="94" name="Google Shape;94;g117e6e0a8ca_0_1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95" name="Google Shape;95;g117e6e0a8ca_0_151"/>
          <p:cNvPicPr preferRelativeResize="0"/>
          <p:nvPr/>
        </p:nvPicPr>
        <p:blipFill>
          <a:blip r:embed="rId3">
            <a:alphaModFix/>
          </a:blip>
          <a:stretch>
            <a:fillRect/>
          </a:stretch>
        </p:blipFill>
        <p:spPr>
          <a:xfrm>
            <a:off x="436061" y="1080048"/>
            <a:ext cx="4530263" cy="3416401"/>
          </a:xfrm>
          <a:prstGeom prst="rect">
            <a:avLst/>
          </a:prstGeom>
          <a:noFill/>
          <a:ln>
            <a:noFill/>
          </a:ln>
        </p:spPr>
      </p:pic>
      <p:pic>
        <p:nvPicPr>
          <p:cNvPr id="96" name="Google Shape;96;g117e6e0a8ca_0_151"/>
          <p:cNvPicPr preferRelativeResize="0"/>
          <p:nvPr/>
        </p:nvPicPr>
        <p:blipFill>
          <a:blip r:embed="rId4">
            <a:alphaModFix/>
          </a:blip>
          <a:stretch>
            <a:fillRect/>
          </a:stretch>
        </p:blipFill>
        <p:spPr>
          <a:xfrm>
            <a:off x="5075372" y="1152472"/>
            <a:ext cx="3809775" cy="3026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116669a8f3e_0_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 </a:t>
            </a:r>
            <a:endParaRPr/>
          </a:p>
        </p:txBody>
      </p:sp>
      <p:sp>
        <p:nvSpPr>
          <p:cNvPr id="102" name="Google Shape;102;g116669a8f3e_0_7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Clr>
                <a:schemeClr val="dk1"/>
              </a:buClr>
              <a:buSzPct val="78571"/>
              <a:buFont typeface="Arial"/>
              <a:buNone/>
            </a:pPr>
            <a:r>
              <a:rPr lang="en"/>
              <a:t>def doTSNE(data,k):</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l = data.index</a:t>
            </a:r>
            <a:endParaRPr/>
          </a:p>
          <a:p>
            <a:pPr marL="0" lvl="0" indent="0" algn="l" rtl="0">
              <a:spcBef>
                <a:spcPts val="0"/>
              </a:spcBef>
              <a:spcAft>
                <a:spcPts val="0"/>
              </a:spcAft>
              <a:buClr>
                <a:schemeClr val="dk1"/>
              </a:buClr>
              <a:buSzPct val="78571"/>
              <a:buFont typeface="Arial"/>
              <a:buNone/>
            </a:pPr>
            <a:r>
              <a:rPr lang="en"/>
              <a:t>    s_data = StandardScaler().fit_transform(data)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model = TSNE(n_components = 3 , perplexity=k, random_state = 0)</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tsne_data = model.fit_transform(s_data)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#tsne_data = np.vstack((tsne_data.T, l)).T</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return tsne_data</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n = doTSNE(VC_df,20)</a:t>
            </a:r>
            <a:endParaRPr/>
          </a:p>
          <a:p>
            <a:pPr marL="0" lvl="0" indent="0" algn="l" rtl="0">
              <a:spcBef>
                <a:spcPts val="0"/>
              </a:spcBef>
              <a:spcAft>
                <a:spcPts val="0"/>
              </a:spcAft>
              <a:buNone/>
            </a:pPr>
            <a:endParaRPr/>
          </a:p>
        </p:txBody>
      </p:sp>
      <p:sp>
        <p:nvSpPr>
          <p:cNvPr id="103" name="Google Shape;103;g116669a8f3e_0_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0"/>
              </a:spcAft>
              <a:buClr>
                <a:schemeClr val="dk1"/>
              </a:buClr>
              <a:buSzPct val="78571"/>
              <a:buFont typeface="Arial"/>
              <a:buNone/>
            </a:pPr>
            <a:r>
              <a:rPr lang="en"/>
              <a:t>##TSNE</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def do(data):</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data = data.dropna()</a:t>
            </a:r>
            <a:endParaRPr/>
          </a:p>
          <a:p>
            <a:pPr marL="0" lvl="0" indent="0" algn="l" rtl="0">
              <a:spcBef>
                <a:spcPts val="0"/>
              </a:spcBef>
              <a:spcAft>
                <a:spcPts val="0"/>
              </a:spcAft>
              <a:buClr>
                <a:schemeClr val="dk1"/>
              </a:buClr>
              <a:buSzPct val="78571"/>
              <a:buFont typeface="Arial"/>
              <a:buNone/>
            </a:pPr>
            <a:r>
              <a:rPr lang="en"/>
              <a:t>    d = data</a:t>
            </a:r>
            <a:endParaRPr/>
          </a:p>
          <a:p>
            <a:pPr marL="0" lvl="0" indent="0" algn="l" rtl="0">
              <a:spcBef>
                <a:spcPts val="0"/>
              </a:spcBef>
              <a:spcAft>
                <a:spcPts val="0"/>
              </a:spcAft>
              <a:buClr>
                <a:schemeClr val="dk1"/>
              </a:buClr>
              <a:buSzPct val="78571"/>
              <a:buFont typeface="Arial"/>
              <a:buNone/>
            </a:pPr>
            <a:r>
              <a:rPr lang="en"/>
              <a:t>    data = data.drop(['Name'], axis = 1)</a:t>
            </a:r>
            <a:endParaRPr/>
          </a:p>
          <a:p>
            <a:pPr marL="0" lvl="0" indent="0" algn="l" rtl="0">
              <a:spcBef>
                <a:spcPts val="0"/>
              </a:spcBef>
              <a:spcAft>
                <a:spcPts val="0"/>
              </a:spcAft>
              <a:buClr>
                <a:schemeClr val="dk1"/>
              </a:buClr>
              <a:buSzPct val="78571"/>
              <a:buFont typeface="Arial"/>
              <a:buNone/>
            </a:pPr>
            <a:r>
              <a:rPr lang="en"/>
              <a:t>    data = data.drop(['Symbol'], axis = 1)</a:t>
            </a:r>
            <a:endParaRPr/>
          </a:p>
          <a:p>
            <a:pPr marL="0" lvl="0" indent="0" algn="l" rtl="0">
              <a:spcBef>
                <a:spcPts val="0"/>
              </a:spcBef>
              <a:spcAft>
                <a:spcPts val="0"/>
              </a:spcAft>
              <a:buClr>
                <a:schemeClr val="dk1"/>
              </a:buClr>
              <a:buSzPct val="78571"/>
              <a:buFont typeface="Arial"/>
              <a:buNone/>
            </a:pPr>
            <a:r>
              <a:rPr lang="en"/>
              <a:t>    data = data.drop(['Sector'], axis = 1)</a:t>
            </a:r>
            <a:endParaRPr/>
          </a:p>
          <a:p>
            <a:pPr marL="0" lvl="0" indent="0" algn="l" rtl="0">
              <a:spcBef>
                <a:spcPts val="0"/>
              </a:spcBef>
              <a:spcAft>
                <a:spcPts val="0"/>
              </a:spcAft>
              <a:buClr>
                <a:schemeClr val="dk1"/>
              </a:buClr>
              <a:buSzPct val="78571"/>
              <a:buFont typeface="Arial"/>
              <a:buNone/>
            </a:pPr>
            <a:r>
              <a:rPr lang="en"/>
              <a:t>    data = data.drop(['SEC Filings'], axis = 1)</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AAPL = data</a:t>
            </a:r>
            <a:endParaRPr/>
          </a:p>
          <a:p>
            <a:pPr marL="0" lvl="0" indent="0" algn="l" rtl="0">
              <a:spcBef>
                <a:spcPts val="0"/>
              </a:spcBef>
              <a:spcAft>
                <a:spcPts val="0"/>
              </a:spcAft>
              <a:buClr>
                <a:schemeClr val="dk1"/>
              </a:buClr>
              <a:buSzPct val="78571"/>
              <a:buFont typeface="Arial"/>
              <a:buNone/>
            </a:pPr>
            <a:r>
              <a:rPr lang="en"/>
              <a:t>    AAPL = StandardScaler().fit_transform(AAPL)</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n,pca = doPCA(data)</a:t>
            </a:r>
            <a:endParaRPr/>
          </a:p>
          <a:p>
            <a:pPr marL="0" lvl="0" indent="0" algn="l" rtl="0">
              <a:spcBef>
                <a:spcPts val="0"/>
              </a:spcBef>
              <a:spcAft>
                <a:spcPts val="0"/>
              </a:spcAft>
              <a:buClr>
                <a:schemeClr val="dk1"/>
              </a:buClr>
              <a:buSzPct val="78571"/>
              <a:buFont typeface="Arial"/>
              <a:buNone/>
            </a:pPr>
            <a:r>
              <a:rPr lang="en"/>
              <a:t>    PC = pca.components_</a:t>
            </a:r>
            <a:endParaRPr/>
          </a:p>
          <a:p>
            <a:pPr marL="0" lvl="0" indent="0" algn="l" rtl="0">
              <a:spcBef>
                <a:spcPts val="0"/>
              </a:spcBef>
              <a:spcAft>
                <a:spcPts val="0"/>
              </a:spcAft>
              <a:buClr>
                <a:schemeClr val="dk1"/>
              </a:buClr>
              <a:buSzPct val="78571"/>
              <a:buFont typeface="Arial"/>
              <a:buNone/>
            </a:pPr>
            <a:r>
              <a:rPr lang="en"/>
              <a:t>    PC_df = pd.DataFrame(data=PC)</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X = n</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np.shape(X)</a:t>
            </a:r>
            <a:endParaRPr/>
          </a:p>
          <a:p>
            <a:pPr marL="0" lvl="0" indent="0" algn="l" rtl="0">
              <a:spcBef>
                <a:spcPts val="0"/>
              </a:spcBef>
              <a:spcAft>
                <a:spcPts val="0"/>
              </a:spcAft>
              <a:buClr>
                <a:schemeClr val="dk1"/>
              </a:buClr>
              <a:buSzPct val="78571"/>
              <a:buFont typeface="Arial"/>
              <a:buNone/>
            </a:pPr>
            <a:r>
              <a:rPr lang="en"/>
              <a:t>    newData_df = pd.DataFrame(data = X,  columns = ['PC' + str(i) for i in range(X.shape[1])], index = d.Symbol)</a:t>
            </a:r>
            <a:endParaRPr/>
          </a:p>
          <a:p>
            <a:pPr marL="0" lvl="0" indent="0" algn="l" rtl="0">
              <a:spcBef>
                <a:spcPts val="0"/>
              </a:spcBef>
              <a:spcAft>
                <a:spcPts val="0"/>
              </a:spcAft>
              <a:buClr>
                <a:schemeClr val="dk1"/>
              </a:buClr>
              <a:buSzPct val="78571"/>
              <a:buFont typeface="Arial"/>
              <a:buNone/>
            </a:pPr>
            <a:r>
              <a:rPr lang="en"/>
              <a:t>    newData_df.head(1)</a:t>
            </a:r>
            <a:endParaRPr/>
          </a:p>
          <a:p>
            <a:pPr marL="0" lvl="0" indent="0" algn="l" rtl="0">
              <a:spcBef>
                <a:spcPts val="0"/>
              </a:spcBef>
              <a:spcAft>
                <a:spcPts val="0"/>
              </a:spcAft>
              <a:buClr>
                <a:schemeClr val="dk1"/>
              </a:buClr>
              <a:buSzPct val="78571"/>
              <a:buFont typeface="Arial"/>
              <a:buNone/>
            </a:pPr>
            <a:r>
              <a:rPr lang="en"/>
              <a:t>    df = pd.DataFrame(data = X)</a:t>
            </a:r>
            <a:endParaRPr/>
          </a:p>
          <a:p>
            <a:pPr marL="0" lvl="0" indent="0" algn="l" rtl="0">
              <a:spcBef>
                <a:spcPts val="0"/>
              </a:spcBef>
              <a:spcAft>
                <a:spcPts val="0"/>
              </a:spcAft>
              <a:buClr>
                <a:schemeClr val="dk1"/>
              </a:buClr>
              <a:buSzPct val="78571"/>
              <a:buFont typeface="Arial"/>
              <a:buNone/>
            </a:pPr>
            <a:r>
              <a:rPr lang="en"/>
              <a:t>    newData_df['Ranking'] = newData_df.apply( lambda x : np.sqrt(x.dot(x)), axis =1)</a:t>
            </a:r>
            <a:endParaRPr/>
          </a:p>
          <a:p>
            <a:pPr marL="0" lvl="0" indent="0" algn="l" rtl="0">
              <a:spcBef>
                <a:spcPts val="0"/>
              </a:spcBef>
              <a:spcAft>
                <a:spcPts val="0"/>
              </a:spcAft>
              <a:buClr>
                <a:schemeClr val="dk1"/>
              </a:buClr>
              <a:buSzPct val="78571"/>
              <a:buFont typeface="Arial"/>
              <a:buNone/>
            </a:pPr>
            <a:r>
              <a:rPr lang="en"/>
              <a:t>    ranking_20 = newData_df.Ranking.sort_values(ascending = False)[0:20]</a:t>
            </a:r>
            <a:endParaRPr/>
          </a:p>
          <a:p>
            <a:pPr marL="0" lvl="0" indent="0" algn="l" rtl="0">
              <a:spcBef>
                <a:spcPts val="0"/>
              </a:spcBef>
              <a:spcAft>
                <a:spcPts val="0"/>
              </a:spcAft>
              <a:buClr>
                <a:schemeClr val="dk1"/>
              </a:buClr>
              <a:buSzPct val="78571"/>
              <a:buFont typeface="Arial"/>
              <a:buNone/>
            </a:pPr>
            <a:r>
              <a:rPr lang="en"/>
              <a:t>    #print(ranking_20)</a:t>
            </a:r>
            <a:endParaRPr/>
          </a:p>
          <a:p>
            <a:pPr marL="0" lvl="0" indent="0" algn="l" rtl="0">
              <a:spcBef>
                <a:spcPts val="0"/>
              </a:spcBef>
              <a:spcAft>
                <a:spcPts val="0"/>
              </a:spcAft>
              <a:buClr>
                <a:schemeClr val="dk1"/>
              </a:buClr>
              <a:buSzPct val="78571"/>
              <a:buFont typeface="Arial"/>
              <a:buNone/>
            </a:pPr>
            <a:r>
              <a:rPr lang="en"/>
              <a:t>    ranking_20.plot.bar()</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Clr>
                <a:schemeClr val="dk1"/>
              </a:buClr>
              <a:buSzPct val="78571"/>
              <a:buFont typeface="Arial"/>
              <a:buNone/>
            </a:pPr>
            <a:r>
              <a:rPr lang="en"/>
              <a:t>    plt.show()</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    </a:t>
            </a:r>
            <a:endParaRPr/>
          </a:p>
          <a:p>
            <a:pPr marL="0" lvl="0" indent="0" algn="l" rtl="0">
              <a:spcBef>
                <a:spcPts val="0"/>
              </a:spcBef>
              <a:spcAft>
                <a:spcPts val="0"/>
              </a:spcAft>
              <a:buClr>
                <a:schemeClr val="dk1"/>
              </a:buClr>
              <a:buSzPct val="78571"/>
              <a:buFont typeface="Arial"/>
              <a:buNone/>
            </a:pPr>
            <a:r>
              <a:rPr lang="en"/>
              <a:t>do(SP_df)   </a:t>
            </a:r>
            <a:endParaRPr/>
          </a:p>
          <a:p>
            <a:pPr marL="0" lvl="0" indent="0" algn="l" rtl="0">
              <a:spcBef>
                <a:spcPts val="0"/>
              </a:spcBef>
              <a:spcAft>
                <a:spcPts val="0"/>
              </a:spcAft>
              <a:buClr>
                <a:schemeClr val="dk1"/>
              </a:buClr>
              <a:buSzPct val="78571"/>
              <a:buFont typeface="Arial"/>
              <a:buNone/>
            </a:pPr>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7e6e0a8ca_0_20"/>
          <p:cNvSpPr txBox="1">
            <a:spLocks noGrp="1"/>
          </p:cNvSpPr>
          <p:nvPr>
            <p:ph type="title"/>
          </p:nvPr>
        </p:nvSpPr>
        <p:spPr>
          <a:xfrm>
            <a:off x="311700" y="96325"/>
            <a:ext cx="8520600" cy="572700"/>
          </a:xfrm>
          <a:prstGeom prst="rect">
            <a:avLst/>
          </a:prstGeom>
        </p:spPr>
        <p:txBody>
          <a:bodyPr spcFirstLastPara="1" wrap="square" lIns="91425" tIns="91425" rIns="91425" bIns="91425" anchor="t" anchorCtr="0">
            <a:normAutofit fontScale="90000"/>
          </a:bodyPr>
          <a:lstStyle/>
          <a:p>
            <a:pPr marL="457200" lvl="0" indent="0" algn="l" rtl="0">
              <a:spcBef>
                <a:spcPts val="0"/>
              </a:spcBef>
              <a:spcAft>
                <a:spcPts val="0"/>
              </a:spcAft>
              <a:buNone/>
            </a:pPr>
            <a:r>
              <a:rPr lang="en" dirty="0"/>
              <a:t>B. HFT feature interpolations   :      2.  PCA</a:t>
            </a:r>
            <a:endParaRPr dirty="0"/>
          </a:p>
        </p:txBody>
      </p:sp>
      <p:sp>
        <p:nvSpPr>
          <p:cNvPr id="149" name="Google Shape;149;g117e6e0a8ca_0_20"/>
          <p:cNvSpPr txBox="1">
            <a:spLocks noGrp="1"/>
          </p:cNvSpPr>
          <p:nvPr>
            <p:ph type="body" idx="1"/>
          </p:nvPr>
        </p:nvSpPr>
        <p:spPr>
          <a:xfrm>
            <a:off x="311700" y="821575"/>
            <a:ext cx="8520600" cy="374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200" dirty="0"/>
              <a:t>Variables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My Finance knowledge is limited.   So, I’m not sure what kind of variables would create better result. But these variables decrease the variance concentration, and It can be observed in the plot.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 sz="1800" dirty="0"/>
              <a:t>HFT 				         PCA</a:t>
            </a:r>
          </a:p>
          <a:p>
            <a:pPr marL="0" lvl="0" indent="0" algn="l" rtl="0">
              <a:spcBef>
                <a:spcPts val="0"/>
              </a:spcBef>
              <a:spcAft>
                <a:spcPts val="0"/>
              </a:spcAft>
              <a:buNone/>
            </a:pPr>
            <a:r>
              <a:rPr lang="en-US" sz="1800" dirty="0"/>
              <a:t>F</a:t>
            </a:r>
            <a:r>
              <a:rPr lang="en" sz="1800" dirty="0"/>
              <a:t>eature</a:t>
            </a:r>
          </a:p>
        </p:txBody>
      </p:sp>
      <p:pic>
        <p:nvPicPr>
          <p:cNvPr id="151" name="Google Shape;151;g117e6e0a8ca_0_20"/>
          <p:cNvPicPr preferRelativeResize="0"/>
          <p:nvPr/>
        </p:nvPicPr>
        <p:blipFill>
          <a:blip r:embed="rId4">
            <a:alphaModFix/>
          </a:blip>
          <a:stretch>
            <a:fillRect/>
          </a:stretch>
        </p:blipFill>
        <p:spPr>
          <a:xfrm>
            <a:off x="5225398" y="1776250"/>
            <a:ext cx="3355249" cy="3094651"/>
          </a:xfrm>
          <a:prstGeom prst="rect">
            <a:avLst/>
          </a:prstGeom>
          <a:noFill/>
          <a:ln>
            <a:noFill/>
          </a:ln>
        </p:spPr>
      </p:pic>
      <p:graphicFrame>
        <p:nvGraphicFramePr>
          <p:cNvPr id="2" name="Object 1">
            <a:extLst>
              <a:ext uri="{FF2B5EF4-FFF2-40B4-BE49-F238E27FC236}">
                <a16:creationId xmlns:a16="http://schemas.microsoft.com/office/drawing/2014/main" id="{358DD728-42AB-430D-A3C0-33DEB7A5E521}"/>
              </a:ext>
            </a:extLst>
          </p:cNvPr>
          <p:cNvGraphicFramePr>
            <a:graphicFrameLocks noChangeAspect="1"/>
          </p:cNvGraphicFramePr>
          <p:nvPr>
            <p:extLst>
              <p:ext uri="{D42A27DB-BD31-4B8C-83A1-F6EECF244321}">
                <p14:modId xmlns:p14="http://schemas.microsoft.com/office/powerpoint/2010/main" val="3616614568"/>
              </p:ext>
            </p:extLst>
          </p:nvPr>
        </p:nvGraphicFramePr>
        <p:xfrm>
          <a:off x="1240850" y="1808356"/>
          <a:ext cx="3263554" cy="3062545"/>
        </p:xfrm>
        <a:graphic>
          <a:graphicData uri="http://schemas.openxmlformats.org/presentationml/2006/ole">
            <mc:AlternateContent xmlns:mc="http://schemas.openxmlformats.org/markup-compatibility/2006">
              <mc:Choice xmlns:v="urn:schemas-microsoft-com:vml" Requires="v">
                <p:oleObj spid="_x0000_s1026" name="Bitmap Image" r:id="rId5" imgW="5463720" imgH="5128200" progId="Paint.Picture">
                  <p:embed/>
                </p:oleObj>
              </mc:Choice>
              <mc:Fallback>
                <p:oleObj name="Bitmap Image" r:id="rId5" imgW="5463720" imgH="5128200" progId="Paint.Picture">
                  <p:embed/>
                  <p:pic>
                    <p:nvPicPr>
                      <p:cNvPr id="0" name=""/>
                      <p:cNvPicPr/>
                      <p:nvPr/>
                    </p:nvPicPr>
                    <p:blipFill>
                      <a:blip r:embed="rId6"/>
                      <a:stretch>
                        <a:fillRect/>
                      </a:stretch>
                    </p:blipFill>
                    <p:spPr>
                      <a:xfrm>
                        <a:off x="1240850" y="1808356"/>
                        <a:ext cx="3263554" cy="3062545"/>
                      </a:xfrm>
                      <a:prstGeom prst="rect">
                        <a:avLst/>
                      </a:prstGeom>
                    </p:spPr>
                  </p:pic>
                </p:oleObj>
              </mc:Fallback>
            </mc:AlternateContent>
          </a:graphicData>
        </a:graphic>
      </p:graphicFrame>
      <p:graphicFrame>
        <p:nvGraphicFramePr>
          <p:cNvPr id="3" name="Table 2">
            <a:extLst>
              <a:ext uri="{FF2B5EF4-FFF2-40B4-BE49-F238E27FC236}">
                <a16:creationId xmlns:a16="http://schemas.microsoft.com/office/drawing/2014/main" id="{942AE659-7CE8-4CEB-BC28-85D2D613D729}"/>
              </a:ext>
            </a:extLst>
          </p:cNvPr>
          <p:cNvGraphicFramePr>
            <a:graphicFrameLocks noGrp="1"/>
          </p:cNvGraphicFramePr>
          <p:nvPr>
            <p:extLst>
              <p:ext uri="{D42A27DB-BD31-4B8C-83A1-F6EECF244321}">
                <p14:modId xmlns:p14="http://schemas.microsoft.com/office/powerpoint/2010/main" val="3996648082"/>
              </p:ext>
            </p:extLst>
          </p:nvPr>
        </p:nvGraphicFramePr>
        <p:xfrm>
          <a:off x="1486829" y="821575"/>
          <a:ext cx="6980670" cy="518160"/>
        </p:xfrm>
        <a:graphic>
          <a:graphicData uri="http://schemas.openxmlformats.org/drawingml/2006/table">
            <a:tbl>
              <a:tblPr/>
              <a:tblGrid>
                <a:gridCol w="775630">
                  <a:extLst>
                    <a:ext uri="{9D8B030D-6E8A-4147-A177-3AD203B41FA5}">
                      <a16:colId xmlns:a16="http://schemas.microsoft.com/office/drawing/2014/main" val="1305849227"/>
                    </a:ext>
                  </a:extLst>
                </a:gridCol>
                <a:gridCol w="775630">
                  <a:extLst>
                    <a:ext uri="{9D8B030D-6E8A-4147-A177-3AD203B41FA5}">
                      <a16:colId xmlns:a16="http://schemas.microsoft.com/office/drawing/2014/main" val="1188885265"/>
                    </a:ext>
                  </a:extLst>
                </a:gridCol>
                <a:gridCol w="775630">
                  <a:extLst>
                    <a:ext uri="{9D8B030D-6E8A-4147-A177-3AD203B41FA5}">
                      <a16:colId xmlns:a16="http://schemas.microsoft.com/office/drawing/2014/main" val="3613479220"/>
                    </a:ext>
                  </a:extLst>
                </a:gridCol>
                <a:gridCol w="775630">
                  <a:extLst>
                    <a:ext uri="{9D8B030D-6E8A-4147-A177-3AD203B41FA5}">
                      <a16:colId xmlns:a16="http://schemas.microsoft.com/office/drawing/2014/main" val="3595145593"/>
                    </a:ext>
                  </a:extLst>
                </a:gridCol>
                <a:gridCol w="775630">
                  <a:extLst>
                    <a:ext uri="{9D8B030D-6E8A-4147-A177-3AD203B41FA5}">
                      <a16:colId xmlns:a16="http://schemas.microsoft.com/office/drawing/2014/main" val="633279017"/>
                    </a:ext>
                  </a:extLst>
                </a:gridCol>
                <a:gridCol w="775630">
                  <a:extLst>
                    <a:ext uri="{9D8B030D-6E8A-4147-A177-3AD203B41FA5}">
                      <a16:colId xmlns:a16="http://schemas.microsoft.com/office/drawing/2014/main" val="2060171032"/>
                    </a:ext>
                  </a:extLst>
                </a:gridCol>
                <a:gridCol w="775630">
                  <a:extLst>
                    <a:ext uri="{9D8B030D-6E8A-4147-A177-3AD203B41FA5}">
                      <a16:colId xmlns:a16="http://schemas.microsoft.com/office/drawing/2014/main" val="2461218706"/>
                    </a:ext>
                  </a:extLst>
                </a:gridCol>
                <a:gridCol w="775630">
                  <a:extLst>
                    <a:ext uri="{9D8B030D-6E8A-4147-A177-3AD203B41FA5}">
                      <a16:colId xmlns:a16="http://schemas.microsoft.com/office/drawing/2014/main" val="1744126197"/>
                    </a:ext>
                  </a:extLst>
                </a:gridCol>
                <a:gridCol w="775630">
                  <a:extLst>
                    <a:ext uri="{9D8B030D-6E8A-4147-A177-3AD203B41FA5}">
                      <a16:colId xmlns:a16="http://schemas.microsoft.com/office/drawing/2014/main" val="3583295453"/>
                    </a:ext>
                  </a:extLst>
                </a:gridCol>
              </a:tblGrid>
              <a:tr h="486835">
                <a:tc>
                  <a:txBody>
                    <a:bodyPr/>
                    <a:lstStyle/>
                    <a:p>
                      <a:pPr algn="r" fontAlgn="ctr"/>
                      <a:r>
                        <a:rPr lang="en-US" sz="1400" b="1">
                          <a:effectLst/>
                        </a:rPr>
                        <a:t>return</a:t>
                      </a:r>
                    </a:p>
                  </a:txBody>
                  <a:tcPr anchor="ctr">
                    <a:lnL>
                      <a:noFill/>
                    </a:lnL>
                    <a:lnR>
                      <a:noFill/>
                    </a:lnR>
                    <a:lnT>
                      <a:noFill/>
                    </a:lnT>
                    <a:lnB>
                      <a:noFill/>
                    </a:lnB>
                    <a:solidFill>
                      <a:srgbClr val="FFFFFF"/>
                    </a:solidFill>
                  </a:tcPr>
                </a:tc>
                <a:tc>
                  <a:txBody>
                    <a:bodyPr/>
                    <a:lstStyle/>
                    <a:p>
                      <a:pPr algn="r" fontAlgn="ctr"/>
                      <a:r>
                        <a:rPr lang="en-US" sz="1400" b="1">
                          <a:effectLst/>
                        </a:rPr>
                        <a:t>10MA</a:t>
                      </a:r>
                    </a:p>
                  </a:txBody>
                  <a:tcPr anchor="ctr">
                    <a:lnL>
                      <a:noFill/>
                    </a:lnL>
                    <a:lnR>
                      <a:noFill/>
                    </a:lnR>
                    <a:lnT>
                      <a:noFill/>
                    </a:lnT>
                    <a:lnB>
                      <a:noFill/>
                    </a:lnB>
                    <a:solidFill>
                      <a:srgbClr val="FFFFFF"/>
                    </a:solidFill>
                  </a:tcPr>
                </a:tc>
                <a:tc>
                  <a:txBody>
                    <a:bodyPr/>
                    <a:lstStyle/>
                    <a:p>
                      <a:pPr algn="r" fontAlgn="ctr"/>
                      <a:r>
                        <a:rPr lang="en-US" sz="1400" b="1">
                          <a:effectLst/>
                        </a:rPr>
                        <a:t>20MA</a:t>
                      </a:r>
                    </a:p>
                  </a:txBody>
                  <a:tcPr anchor="ctr">
                    <a:lnL>
                      <a:noFill/>
                    </a:lnL>
                    <a:lnR>
                      <a:noFill/>
                    </a:lnR>
                    <a:lnT>
                      <a:noFill/>
                    </a:lnT>
                    <a:lnB>
                      <a:noFill/>
                    </a:lnB>
                    <a:solidFill>
                      <a:srgbClr val="FFFFFF"/>
                    </a:solidFill>
                  </a:tcPr>
                </a:tc>
                <a:tc>
                  <a:txBody>
                    <a:bodyPr/>
                    <a:lstStyle/>
                    <a:p>
                      <a:pPr algn="r" fontAlgn="ctr"/>
                      <a:r>
                        <a:rPr lang="en-US" sz="1400" b="1" dirty="0">
                          <a:effectLst/>
                        </a:rPr>
                        <a:t>40MA</a:t>
                      </a:r>
                    </a:p>
                  </a:txBody>
                  <a:tcPr anchor="ctr">
                    <a:lnL>
                      <a:noFill/>
                    </a:lnL>
                    <a:lnR>
                      <a:noFill/>
                    </a:lnR>
                    <a:lnT>
                      <a:noFill/>
                    </a:lnT>
                    <a:lnB>
                      <a:noFill/>
                    </a:lnB>
                    <a:solidFill>
                      <a:srgbClr val="FFFFFF"/>
                    </a:solidFill>
                  </a:tcPr>
                </a:tc>
                <a:tc>
                  <a:txBody>
                    <a:bodyPr/>
                    <a:lstStyle/>
                    <a:p>
                      <a:pPr algn="r" fontAlgn="ctr"/>
                      <a:r>
                        <a:rPr lang="en-US" sz="1400" b="1">
                          <a:effectLst/>
                        </a:rPr>
                        <a:t>kurt</a:t>
                      </a:r>
                    </a:p>
                  </a:txBody>
                  <a:tcPr anchor="ctr">
                    <a:lnL>
                      <a:noFill/>
                    </a:lnL>
                    <a:lnR>
                      <a:noFill/>
                    </a:lnR>
                    <a:lnT>
                      <a:noFill/>
                    </a:lnT>
                    <a:lnB>
                      <a:noFill/>
                    </a:lnB>
                    <a:solidFill>
                      <a:srgbClr val="FFFFFF"/>
                    </a:solidFill>
                  </a:tcPr>
                </a:tc>
                <a:tc>
                  <a:txBody>
                    <a:bodyPr/>
                    <a:lstStyle/>
                    <a:p>
                      <a:pPr algn="r" fontAlgn="ctr"/>
                      <a:r>
                        <a:rPr lang="en-US" sz="1400" b="1">
                          <a:effectLst/>
                        </a:rPr>
                        <a:t>skew</a:t>
                      </a:r>
                    </a:p>
                  </a:txBody>
                  <a:tcPr anchor="ctr">
                    <a:lnL>
                      <a:noFill/>
                    </a:lnL>
                    <a:lnR>
                      <a:noFill/>
                    </a:lnR>
                    <a:lnT>
                      <a:noFill/>
                    </a:lnT>
                    <a:lnB>
                      <a:noFill/>
                    </a:lnB>
                    <a:solidFill>
                      <a:srgbClr val="FFFFFF"/>
                    </a:solidFill>
                  </a:tcPr>
                </a:tc>
                <a:tc>
                  <a:txBody>
                    <a:bodyPr/>
                    <a:lstStyle/>
                    <a:p>
                      <a:pPr algn="r" fontAlgn="ctr"/>
                      <a:r>
                        <a:rPr lang="en-US" sz="1400" b="1">
                          <a:effectLst/>
                        </a:rPr>
                        <a:t>Up</a:t>
                      </a:r>
                    </a:p>
                  </a:txBody>
                  <a:tcPr anchor="ctr">
                    <a:lnL>
                      <a:noFill/>
                    </a:lnL>
                    <a:lnR>
                      <a:noFill/>
                    </a:lnR>
                    <a:lnT>
                      <a:noFill/>
                    </a:lnT>
                    <a:lnB>
                      <a:noFill/>
                    </a:lnB>
                    <a:solidFill>
                      <a:srgbClr val="FFFFFF"/>
                    </a:solidFill>
                  </a:tcPr>
                </a:tc>
                <a:tc>
                  <a:txBody>
                    <a:bodyPr/>
                    <a:lstStyle/>
                    <a:p>
                      <a:pPr algn="r" fontAlgn="ctr"/>
                      <a:r>
                        <a:rPr lang="en-US" sz="1400" b="1">
                          <a:effectLst/>
                        </a:rPr>
                        <a:t>Down</a:t>
                      </a:r>
                    </a:p>
                  </a:txBody>
                  <a:tcPr anchor="ctr">
                    <a:lnL>
                      <a:noFill/>
                    </a:lnL>
                    <a:lnR>
                      <a:noFill/>
                    </a:lnR>
                    <a:lnT>
                      <a:noFill/>
                    </a:lnT>
                    <a:lnB>
                      <a:noFill/>
                    </a:lnB>
                    <a:solidFill>
                      <a:srgbClr val="FFFFFF"/>
                    </a:solidFill>
                  </a:tcPr>
                </a:tc>
                <a:tc>
                  <a:txBody>
                    <a:bodyPr/>
                    <a:lstStyle/>
                    <a:p>
                      <a:pPr algn="r" fontAlgn="ctr"/>
                      <a:r>
                        <a:rPr lang="en-US" sz="1400" b="1" dirty="0" err="1">
                          <a:effectLst/>
                        </a:rPr>
                        <a:t>UpDown</a:t>
                      </a:r>
                      <a:endParaRPr lang="en-US" sz="1400"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189852317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17e6e0a8ca_0_74"/>
          <p:cNvSpPr txBox="1">
            <a:spLocks noGrp="1"/>
          </p:cNvSpPr>
          <p:nvPr>
            <p:ph type="title"/>
          </p:nvPr>
        </p:nvSpPr>
        <p:spPr>
          <a:xfrm>
            <a:off x="311700" y="194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320" dirty="0"/>
              <a:t>B.Partition transactions as up down in each interval and visualize your data by t-SNE, SPCA, and PCA </a:t>
            </a:r>
            <a:endParaRPr sz="1320" dirty="0"/>
          </a:p>
          <a:p>
            <a:pPr marL="0" lvl="0" indent="0" algn="l" rtl="0">
              <a:spcBef>
                <a:spcPts val="0"/>
              </a:spcBef>
              <a:spcAft>
                <a:spcPts val="0"/>
              </a:spcAft>
              <a:buSzPts val="990"/>
              <a:buNone/>
            </a:pPr>
            <a:r>
              <a:rPr lang="en" sz="1320" dirty="0"/>
              <a:t>1. SPCA                                                                                                         2. TSNE</a:t>
            </a:r>
            <a:endParaRPr sz="1320" dirty="0"/>
          </a:p>
        </p:txBody>
      </p:sp>
      <p:sp>
        <p:nvSpPr>
          <p:cNvPr id="158" name="Google Shape;158;g117e6e0a8ca_0_74"/>
          <p:cNvSpPr txBox="1">
            <a:spLocks noGrp="1"/>
          </p:cNvSpPr>
          <p:nvPr>
            <p:ph type="body" idx="1"/>
          </p:nvPr>
        </p:nvSpPr>
        <p:spPr>
          <a:xfrm>
            <a:off x="311700" y="871775"/>
            <a:ext cx="8520600" cy="36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59" name="Google Shape;159;g117e6e0a8ca_0_74"/>
          <p:cNvPicPr preferRelativeResize="0"/>
          <p:nvPr/>
        </p:nvPicPr>
        <p:blipFill>
          <a:blip r:embed="rId3">
            <a:alphaModFix/>
          </a:blip>
          <a:stretch>
            <a:fillRect/>
          </a:stretch>
        </p:blipFill>
        <p:spPr>
          <a:xfrm>
            <a:off x="4649110" y="1089338"/>
            <a:ext cx="4256793" cy="3697200"/>
          </a:xfrm>
          <a:prstGeom prst="rect">
            <a:avLst/>
          </a:prstGeom>
          <a:noFill/>
          <a:ln>
            <a:noFill/>
          </a:ln>
        </p:spPr>
      </p:pic>
      <p:pic>
        <p:nvPicPr>
          <p:cNvPr id="160" name="Google Shape;160;g117e6e0a8ca_0_74"/>
          <p:cNvPicPr preferRelativeResize="0"/>
          <p:nvPr/>
        </p:nvPicPr>
        <p:blipFill>
          <a:blip r:embed="rId4">
            <a:alphaModFix/>
          </a:blip>
          <a:stretch>
            <a:fillRect/>
          </a:stretch>
        </p:blipFill>
        <p:spPr>
          <a:xfrm>
            <a:off x="355300" y="962259"/>
            <a:ext cx="3918200" cy="372314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2608</Words>
  <Application>Microsoft Office PowerPoint</Application>
  <PresentationFormat>On-screen Show (16:9)</PresentationFormat>
  <Paragraphs>364</Paragraphs>
  <Slides>25</Slides>
  <Notes>25</Notes>
  <HiddenSlides>0</HiddenSlides>
  <MMClips>0</MMClips>
  <ScaleCrop>false</ScaleCrop>
  <HeadingPairs>
    <vt:vector size="8" baseType="variant">
      <vt:variant>
        <vt:lpstr>Fonts Used</vt:lpstr>
      </vt:variant>
      <vt:variant>
        <vt:i4>1</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8" baseType="lpstr">
      <vt:lpstr>Arial</vt:lpstr>
      <vt:lpstr>Simple Light</vt:lpstr>
      <vt:lpstr>Bitmap Image</vt:lpstr>
      <vt:lpstr>Artificial Intelligence in Fintech Quiz (3)</vt:lpstr>
      <vt:lpstr>SP500 Sectors :       PCA                               TSNE</vt:lpstr>
      <vt:lpstr>SP500 PCA : Feature Importance</vt:lpstr>
      <vt:lpstr>PCA              BiPlot                              TriPlot</vt:lpstr>
      <vt:lpstr>SP500 Ranking : NSVA ,                       SPCA</vt:lpstr>
      <vt:lpstr>A. SP500 TSNE Rank                              PCA Rank</vt:lpstr>
      <vt:lpstr>Code : </vt:lpstr>
      <vt:lpstr>B. HFT feature interpolations   :      2.  PCA</vt:lpstr>
      <vt:lpstr>B.Partition transactions as up down in each interval and visualize your data by t-SNE, SPCA, and PCA  1. SPCA                                                                                                         2. TSNE</vt:lpstr>
      <vt:lpstr>B.Different Distance Function Cosine         2. Correlation The plot depends on the distance metric used. Cosine and correlation are very similar and create similar result </vt:lpstr>
      <vt:lpstr>B. PCA Feature Importance</vt:lpstr>
      <vt:lpstr>C. Vehicle  PCA : VCR, BiPlot, Parallel Plot</vt:lpstr>
      <vt:lpstr>C. Ranking : PCA              NSVA                          TSNE  TSNE would be better at ranking the outliers, but the results depend a lot on the value of perpelexity. (40 in this case) </vt:lpstr>
      <vt:lpstr>C. Vehicle Data :  PCA plot 3D  </vt:lpstr>
      <vt:lpstr>C. Vehicle Data TSNE</vt:lpstr>
      <vt:lpstr>C. Vehicle   PCA feature Importance  </vt:lpstr>
      <vt:lpstr>D) Locality preservation analysis  10-nearest neighbor (’10-nn-y’) in the embedding space of PCA and t-SNE? How many percents of them will repeat themselves? How about their order information?</vt:lpstr>
      <vt:lpstr>Q4 . Code </vt:lpstr>
      <vt:lpstr>Code : </vt:lpstr>
      <vt:lpstr>PowerPoint Presentation</vt:lpstr>
      <vt:lpstr>PowerPoint Presentation</vt:lpstr>
      <vt:lpstr>PowerPoint Presentation</vt:lpstr>
      <vt:lpstr>PowerPoint Presentation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Fintech Quiz (3)</dc:title>
  <cp:lastModifiedBy>Shaif Chowdhury</cp:lastModifiedBy>
  <cp:revision>2</cp:revision>
  <dcterms:modified xsi:type="dcterms:W3CDTF">2022-03-05T05:13:58Z</dcterms:modified>
</cp:coreProperties>
</file>